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  <p:sldMasterId id="2147483663" r:id="rId6"/>
    <p:sldMasterId id="214748367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6858000" cx="12192000"/>
  <p:notesSz cx="6858000" cy="9144000"/>
  <p:embeddedFontLst>
    <p:embeddedFont>
      <p:font typeface="Titillium Web SemiBold"/>
      <p:regular r:id="rId30"/>
      <p:bold r:id="rId31"/>
      <p:italic r:id="rId32"/>
      <p:boldItalic r:id="rId33"/>
    </p:embeddedFont>
    <p:embeddedFont>
      <p:font typeface="Titillium Web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pos="33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8" roundtripDataSignature="AMtx7mionOEf250t9GLTbv3/9t2Cbh+X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3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TitilliumWebSemiBold-bold.fntdata"/><Relationship Id="rId30" Type="http://schemas.openxmlformats.org/officeDocument/2006/relationships/font" Target="fonts/TitilliumWebSemiBold-regular.fntdata"/><Relationship Id="rId11" Type="http://schemas.openxmlformats.org/officeDocument/2006/relationships/slide" Target="slides/slide3.xml"/><Relationship Id="rId33" Type="http://schemas.openxmlformats.org/officeDocument/2006/relationships/font" Target="fonts/TitilliumWebSemiBold-boldItalic.fntdata"/><Relationship Id="rId10" Type="http://schemas.openxmlformats.org/officeDocument/2006/relationships/slide" Target="slides/slide2.xml"/><Relationship Id="rId32" Type="http://schemas.openxmlformats.org/officeDocument/2006/relationships/font" Target="fonts/TitilliumWebSemiBold-italic.fntdata"/><Relationship Id="rId13" Type="http://schemas.openxmlformats.org/officeDocument/2006/relationships/slide" Target="slides/slide5.xml"/><Relationship Id="rId35" Type="http://schemas.openxmlformats.org/officeDocument/2006/relationships/font" Target="fonts/TitilliumWeb-bold.fntdata"/><Relationship Id="rId12" Type="http://schemas.openxmlformats.org/officeDocument/2006/relationships/slide" Target="slides/slide4.xml"/><Relationship Id="rId34" Type="http://schemas.openxmlformats.org/officeDocument/2006/relationships/font" Target="fonts/TitilliumWeb-regular.fntdata"/><Relationship Id="rId15" Type="http://schemas.openxmlformats.org/officeDocument/2006/relationships/slide" Target="slides/slide7.xml"/><Relationship Id="rId37" Type="http://schemas.openxmlformats.org/officeDocument/2006/relationships/font" Target="fonts/TitilliumWeb-boldItalic.fntdata"/><Relationship Id="rId14" Type="http://schemas.openxmlformats.org/officeDocument/2006/relationships/slide" Target="slides/slide6.xml"/><Relationship Id="rId36" Type="http://schemas.openxmlformats.org/officeDocument/2006/relationships/font" Target="fonts/TitilliumWeb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38" Type="http://customschemas.google.com/relationships/presentationmetadata" Target="meta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9976a6555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39976a6555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9976a6555_0_9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39976a6555_0_9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9976a6555_0_9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39976a6555_0_9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9976a6555_0_9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39976a6555_0_9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992e8b133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3992e8b133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9976a6555_0_9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39976a6555_0_9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992e8b133_0_5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13992e8b133_0_5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992e8b133_0_7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3992e8b133_0_7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992e8b133_0_7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13992e8b133_0_7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3992e8b133_0_7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3992e8b133_0_7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992e8b133_0_7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13992e8b133_0_7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9976a6555_0_5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39976a6555_0_5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9976a6555_0_10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139976a6555_0_10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9976a6555_0_10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39976a6555_0_10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9976a6555_0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39976a6555_0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9976a6555_0_7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39976a6555_0_7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9976a6555_0_8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39976a6555_0_8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9976a6555_0_8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39976a6555_0_8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9976a6555_0_8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39976a6555_0_8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9976a6555_0_9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139976a6555_0_9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9976a6555_0_9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39976a6555_0_9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17.png"/><Relationship Id="rId8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7.png"/><Relationship Id="rId8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0" Type="http://schemas.openxmlformats.org/officeDocument/2006/relationships/image" Target="../media/image32.jpg"/><Relationship Id="rId9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17.png"/><Relationship Id="rId8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4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Relationship Id="rId3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Relationship Id="rId3" Type="http://schemas.openxmlformats.org/officeDocument/2006/relationships/image" Target="../media/image4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Relationship Id="rId3" Type="http://schemas.openxmlformats.org/officeDocument/2006/relationships/image" Target="../media/image4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jpg"/><Relationship Id="rId3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3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Relationship Id="rId3" Type="http://schemas.openxmlformats.org/officeDocument/2006/relationships/image" Target="../media/image3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3.png"/><Relationship Id="rId3" Type="http://schemas.openxmlformats.org/officeDocument/2006/relationships/image" Target="../media/image38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5.jpg"/><Relationship Id="rId3" Type="http://schemas.openxmlformats.org/officeDocument/2006/relationships/image" Target="../media/image56.png"/><Relationship Id="rId4" Type="http://schemas.openxmlformats.org/officeDocument/2006/relationships/image" Target="../media/image3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7.jpg"/><Relationship Id="rId3" Type="http://schemas.openxmlformats.org/officeDocument/2006/relationships/image" Target="../media/image56.png"/><Relationship Id="rId4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6.png"/><Relationship Id="rId3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4.png"/><Relationship Id="rId3" Type="http://schemas.openxmlformats.org/officeDocument/2006/relationships/image" Target="../media/image59.png"/><Relationship Id="rId4" Type="http://schemas.openxmlformats.org/officeDocument/2006/relationships/image" Target="../media/image38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Relationship Id="rId3" Type="http://schemas.openxmlformats.org/officeDocument/2006/relationships/image" Target="../media/image3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0.png"/><Relationship Id="rId3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2.jpg"/><Relationship Id="rId3" Type="http://schemas.openxmlformats.org/officeDocument/2006/relationships/image" Target="../media/image61.png"/><Relationship Id="rId4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3.jpg"/><Relationship Id="rId3" Type="http://schemas.openxmlformats.org/officeDocument/2006/relationships/image" Target="../media/image61.png"/><Relationship Id="rId4" Type="http://schemas.openxmlformats.org/officeDocument/2006/relationships/image" Target="../media/image3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5.jpg"/><Relationship Id="rId3" Type="http://schemas.openxmlformats.org/officeDocument/2006/relationships/image" Target="../media/image3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Relationship Id="rId3" Type="http://schemas.openxmlformats.org/officeDocument/2006/relationships/image" Target="../media/image4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Relationship Id="rId3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8.png"/><Relationship Id="rId3" Type="http://schemas.openxmlformats.org/officeDocument/2006/relationships/image" Target="../media/image3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9.png"/><Relationship Id="rId3" Type="http://schemas.openxmlformats.org/officeDocument/2006/relationships/image" Target="../media/image3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jpg"/><Relationship Id="rId3" Type="http://schemas.openxmlformats.org/officeDocument/2006/relationships/image" Target="../media/image7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0.png"/><Relationship Id="rId3" Type="http://schemas.openxmlformats.org/officeDocument/2006/relationships/image" Target="../media/image3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2">
  <p:cSld name="Cover 0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3252a7ce0c_0_40"/>
          <p:cNvSpPr txBox="1"/>
          <p:nvPr>
            <p:ph idx="1" type="body"/>
          </p:nvPr>
        </p:nvSpPr>
        <p:spPr>
          <a:xfrm>
            <a:off x="434430" y="4221088"/>
            <a:ext cx="576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g13252a7ce0c_0_40"/>
          <p:cNvSpPr txBox="1"/>
          <p:nvPr>
            <p:ph idx="2" type="body"/>
          </p:nvPr>
        </p:nvSpPr>
        <p:spPr>
          <a:xfrm>
            <a:off x="434430" y="3501008"/>
            <a:ext cx="57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g13252a7ce0c_0_40"/>
          <p:cNvSpPr/>
          <p:nvPr>
            <p:ph idx="3" type="pic"/>
          </p:nvPr>
        </p:nvSpPr>
        <p:spPr>
          <a:xfrm>
            <a:off x="6716587" y="1771536"/>
            <a:ext cx="7368000" cy="736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" name="Google Shape;14;g13252a7ce0c_0_40"/>
          <p:cNvSpPr/>
          <p:nvPr/>
        </p:nvSpPr>
        <p:spPr>
          <a:xfrm>
            <a:off x="6188146" y="1243095"/>
            <a:ext cx="8424900" cy="8424900"/>
          </a:xfrm>
          <a:prstGeom prst="donut">
            <a:avLst>
              <a:gd fmla="val 3102" name="adj"/>
            </a:avLst>
          </a:prstGeom>
          <a:solidFill>
            <a:srgbClr val="58595B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15" name="Google Shape;15;g13252a7ce0c_0_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190" y="423866"/>
            <a:ext cx="1617077" cy="535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16" name="Google Shape;16;g13252a7ce0c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9788" y="606244"/>
            <a:ext cx="1105373" cy="321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7" name="Google Shape;17;g13252a7ce0c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6647" y="589196"/>
            <a:ext cx="925237" cy="31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8" name="Google Shape;18;g13252a7ce0c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66990" y="578200"/>
            <a:ext cx="495200" cy="33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19" name="Google Shape;19;g13252a7ce0c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5052" y="346240"/>
            <a:ext cx="486134" cy="64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20" name="Google Shape;20;g13252a7ce0c_0_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0771" y="578200"/>
            <a:ext cx="1386632" cy="31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21" name="Google Shape;21;g13252a7ce0c_0_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4906" y="521268"/>
            <a:ext cx="2227649" cy="444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2" name="Google Shape;22;g13252a7ce0c_0_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951" y="1175346"/>
            <a:ext cx="1614754" cy="3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Cover 0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/>
          <p:nvPr>
            <p:ph idx="2" type="pic"/>
          </p:nvPr>
        </p:nvSpPr>
        <p:spPr>
          <a:xfrm>
            <a:off x="6889840" y="-1251520"/>
            <a:ext cx="6044400" cy="6045583"/>
          </a:xfrm>
          <a:prstGeom prst="ellipse">
            <a:avLst/>
          </a:prstGeom>
          <a:noFill/>
          <a:ln>
            <a:noFill/>
          </a:ln>
        </p:spPr>
      </p:sp>
      <p:sp>
        <p:nvSpPr>
          <p:cNvPr id="80" name="Google Shape;80;p48"/>
          <p:cNvSpPr/>
          <p:nvPr/>
        </p:nvSpPr>
        <p:spPr>
          <a:xfrm>
            <a:off x="6456040" y="-1685113"/>
            <a:ext cx="6912000" cy="6912768"/>
          </a:xfrm>
          <a:prstGeom prst="donut">
            <a:avLst>
              <a:gd fmla="val 3102" name="adj"/>
            </a:avLst>
          </a:prstGeom>
          <a:solidFill>
            <a:srgbClr val="58595B">
              <a:alpha val="2313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 with low confidence" id="81" name="Google Shape;8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8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82" name="Google Shape;8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4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83" name="Google Shape;8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01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84" name="Google Shape;8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68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85" name="Google Shape;85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4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86" name="Google Shape;86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128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8"/>
          <p:cNvSpPr txBox="1"/>
          <p:nvPr>
            <p:ph idx="1" type="body"/>
          </p:nvPr>
        </p:nvSpPr>
        <p:spPr>
          <a:xfrm>
            <a:off x="392278" y="3326365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49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48"/>
          <p:cNvSpPr txBox="1"/>
          <p:nvPr>
            <p:ph idx="3" type="body"/>
          </p:nvPr>
        </p:nvSpPr>
        <p:spPr>
          <a:xfrm>
            <a:off x="410876" y="4043603"/>
            <a:ext cx="401528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9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&#10;&#10;Description automatically generated" id="89" name="Google Shape;89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189" y="423865"/>
            <a:ext cx="2126222" cy="704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 with medium confidence" id="90" name="Google Shape;90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88931" y="673665"/>
            <a:ext cx="1415442" cy="4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3">
  <p:cSld name="Cover 0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9"/>
          <p:cNvSpPr/>
          <p:nvPr>
            <p:ph idx="2" type="pic"/>
          </p:nvPr>
        </p:nvSpPr>
        <p:spPr>
          <a:xfrm>
            <a:off x="-921361" y="2109017"/>
            <a:ext cx="5691600" cy="5691664"/>
          </a:xfrm>
          <a:prstGeom prst="ellipse">
            <a:avLst/>
          </a:prstGeom>
          <a:noFill/>
          <a:ln>
            <a:noFill/>
          </a:ln>
        </p:spPr>
      </p:sp>
      <p:sp>
        <p:nvSpPr>
          <p:cNvPr id="93" name="Google Shape;93;p49"/>
          <p:cNvSpPr/>
          <p:nvPr/>
        </p:nvSpPr>
        <p:spPr>
          <a:xfrm>
            <a:off x="-1329961" y="1700808"/>
            <a:ext cx="6508800" cy="6508082"/>
          </a:xfrm>
          <a:prstGeom prst="donut">
            <a:avLst>
              <a:gd fmla="val 3102" name="adj"/>
            </a:avLst>
          </a:prstGeom>
          <a:solidFill>
            <a:srgbClr val="58595B">
              <a:alpha val="2313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9"/>
          <p:cNvSpPr txBox="1"/>
          <p:nvPr>
            <p:ph idx="1" type="body"/>
          </p:nvPr>
        </p:nvSpPr>
        <p:spPr>
          <a:xfrm>
            <a:off x="5683237" y="4869160"/>
            <a:ext cx="59760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49"/>
          <p:cNvSpPr txBox="1"/>
          <p:nvPr>
            <p:ph idx="3" type="body"/>
          </p:nvPr>
        </p:nvSpPr>
        <p:spPr>
          <a:xfrm>
            <a:off x="5683237" y="4149080"/>
            <a:ext cx="5976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logo&#10;&#10;Description automatically generated with low confidence" id="96" name="Google Shape;9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79788" y="606244"/>
            <a:ext cx="1105373" cy="321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97" name="Google Shape;9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6647" y="589196"/>
            <a:ext cx="925237" cy="31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98" name="Google Shape;9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6990" y="578200"/>
            <a:ext cx="495200" cy="33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99" name="Google Shape;9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5052" y="346240"/>
            <a:ext cx="486134" cy="64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100" name="Google Shape;10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0771" y="578200"/>
            <a:ext cx="1386632" cy="31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101" name="Google Shape;101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4906" y="521268"/>
            <a:ext cx="2227649" cy="444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02" name="Google Shape;102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190" y="423866"/>
            <a:ext cx="1617078" cy="535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03" name="Google Shape;103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111226" y="6144814"/>
            <a:ext cx="1547271" cy="454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1">
  <p:cSld name="Book slide 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139976a6555_0_5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39976a6555_0_564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g139976a6555_0_564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g139976a6555_0_56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&#10;&#10;Description automatically generated with medium confidence" id="109" name="Google Shape;109;g139976a6555_0_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2">
  <p:cSld name="Contents 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11" name="Google Shape;111;g139976a6555_0_7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39976a6555_0_764"/>
          <p:cNvSpPr/>
          <p:nvPr/>
        </p:nvSpPr>
        <p:spPr>
          <a:xfrm>
            <a:off x="0" y="0"/>
            <a:ext cx="36069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30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39976a6555_0_764"/>
          <p:cNvSpPr txBox="1"/>
          <p:nvPr>
            <p:ph idx="1" type="body"/>
          </p:nvPr>
        </p:nvSpPr>
        <p:spPr>
          <a:xfrm>
            <a:off x="347980" y="54146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g139976a6555_0_764"/>
          <p:cNvSpPr txBox="1"/>
          <p:nvPr>
            <p:ph idx="2" type="body"/>
          </p:nvPr>
        </p:nvSpPr>
        <p:spPr>
          <a:xfrm>
            <a:off x="390525" y="1946241"/>
            <a:ext cx="2567700" cy="2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g139976a6555_0_76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16" name="Google Shape;116;g139976a6555_0_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252a7ce0c_0_175"/>
          <p:cNvSpPr/>
          <p:nvPr/>
        </p:nvSpPr>
        <p:spPr>
          <a:xfrm>
            <a:off x="1452000" y="-45721"/>
            <a:ext cx="9288000" cy="6938100"/>
          </a:xfrm>
          <a:prstGeom prst="rect">
            <a:avLst/>
          </a:prstGeom>
          <a:blipFill rotWithShape="1">
            <a:blip r:embed="rId2">
              <a:alphaModFix amt="28000"/>
            </a:blip>
            <a:stretch>
              <a:fillRect b="-17053" l="0" r="0" t="-16802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3252a7ce0c_0_175"/>
          <p:cNvSpPr txBox="1"/>
          <p:nvPr>
            <p:ph idx="1" type="body"/>
          </p:nvPr>
        </p:nvSpPr>
        <p:spPr>
          <a:xfrm>
            <a:off x="2824939" y="3188991"/>
            <a:ext cx="65421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34EA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34EA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g13252a7ce0c_0_175"/>
          <p:cNvSpPr txBox="1"/>
          <p:nvPr/>
        </p:nvSpPr>
        <p:spPr>
          <a:xfrm>
            <a:off x="0" y="2433888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rPr>
              <a:t>https://www.eitfood.eu/projects/foodscienceclass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24" name="Google Shape;124;g13252a7ce0c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5701" y="1520955"/>
            <a:ext cx="2001947" cy="662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125" name="Google Shape;125;g13252a7ce0c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9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6" name="Google Shape;126;g13252a7ce0c_0_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75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7" name="Google Shape;127;g13252a7ce0c_0_1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522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128" name="Google Shape;128;g13252a7ce0c_0_1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689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129" name="Google Shape;129;g13252a7ce0c_0_1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5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130" name="Google Shape;130;g13252a7ce0c_0_1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9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31" name="Google Shape;131;g13252a7ce0c_0_1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69910" y="1693332"/>
            <a:ext cx="2067704" cy="46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Slide">
  <p:cSld name="Blank Text Slid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252a7ce0c_0_147"/>
          <p:cNvSpPr/>
          <p:nvPr/>
        </p:nvSpPr>
        <p:spPr>
          <a:xfrm>
            <a:off x="11327280" y="6467128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:\Birmingham\MSU\Creative Services\DG EAC Framework jobs\EIT\2014 EIT re-brand\Brand elements examples\Mock-ups\Examples\Powerpoint Template\Old\Graphic_element.png" id="134" name="Google Shape;134;g13252a7ce0c_0_147"/>
          <p:cNvPicPr preferRelativeResize="0"/>
          <p:nvPr/>
        </p:nvPicPr>
        <p:blipFill rotWithShape="1">
          <a:blip r:embed="rId2">
            <a:alphaModFix/>
          </a:blip>
          <a:srcRect b="-1201" l="-5238" r="10503" t="44537"/>
          <a:stretch/>
        </p:blipFill>
        <p:spPr>
          <a:xfrm>
            <a:off x="9660205" y="0"/>
            <a:ext cx="2531795" cy="151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3252a7ce0c_0_147"/>
          <p:cNvSpPr txBox="1"/>
          <p:nvPr>
            <p:ph idx="1" type="body"/>
          </p:nvPr>
        </p:nvSpPr>
        <p:spPr>
          <a:xfrm>
            <a:off x="623393" y="541719"/>
            <a:ext cx="86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g13252a7ce0c_0_147"/>
          <p:cNvSpPr txBox="1"/>
          <p:nvPr>
            <p:ph idx="2" type="body"/>
          </p:nvPr>
        </p:nvSpPr>
        <p:spPr>
          <a:xfrm>
            <a:off x="623393" y="1196976"/>
            <a:ext cx="86400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dscape Image &amp; Text">
  <p:cSld name="Landscape Image &amp; 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252a7ce0c_0_152"/>
          <p:cNvSpPr/>
          <p:nvPr>
            <p:ph idx="2" type="pic"/>
          </p:nvPr>
        </p:nvSpPr>
        <p:spPr>
          <a:xfrm>
            <a:off x="645280" y="476672"/>
            <a:ext cx="10923300" cy="158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9" name="Google Shape;139;g13252a7ce0c_0_152"/>
          <p:cNvSpPr txBox="1"/>
          <p:nvPr>
            <p:ph idx="1" type="body"/>
          </p:nvPr>
        </p:nvSpPr>
        <p:spPr>
          <a:xfrm>
            <a:off x="623392" y="2276872"/>
            <a:ext cx="10945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g13252a7ce0c_0_152"/>
          <p:cNvSpPr txBox="1"/>
          <p:nvPr>
            <p:ph idx="3" type="body"/>
          </p:nvPr>
        </p:nvSpPr>
        <p:spPr>
          <a:xfrm>
            <a:off x="623393" y="2924944"/>
            <a:ext cx="109452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s">
  <p:cSld name="Text &amp; Image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Brand elements examples\Mock-ups\Examples\Powerpoint Template\Old\Graphic_element.png" id="142" name="Google Shape;142;g13252a7ce0c_0_156"/>
          <p:cNvPicPr preferRelativeResize="0"/>
          <p:nvPr/>
        </p:nvPicPr>
        <p:blipFill rotWithShape="1">
          <a:blip r:embed="rId2">
            <a:alphaModFix/>
          </a:blip>
          <a:srcRect b="0" l="0" r="-26310" t="63474"/>
          <a:stretch/>
        </p:blipFill>
        <p:spPr>
          <a:xfrm>
            <a:off x="9368454" y="0"/>
            <a:ext cx="3024138" cy="8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3252a7ce0c_0_156"/>
          <p:cNvSpPr/>
          <p:nvPr>
            <p:ph idx="2" type="pic"/>
          </p:nvPr>
        </p:nvSpPr>
        <p:spPr>
          <a:xfrm>
            <a:off x="4463819" y="1196752"/>
            <a:ext cx="3360300" cy="4176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44" name="Google Shape;144;g13252a7ce0c_0_156"/>
          <p:cNvSpPr/>
          <p:nvPr>
            <p:ph idx="3" type="pic"/>
          </p:nvPr>
        </p:nvSpPr>
        <p:spPr>
          <a:xfrm>
            <a:off x="8208236" y="1196752"/>
            <a:ext cx="3360300" cy="4176600"/>
          </a:xfrm>
          <a:prstGeom prst="round2DiagRect">
            <a:avLst>
              <a:gd fmla="val 0" name="adj1"/>
              <a:gd fmla="val 18487" name="adj2"/>
            </a:avLst>
          </a:prstGeom>
          <a:noFill/>
          <a:ln>
            <a:noFill/>
          </a:ln>
        </p:spPr>
      </p:sp>
      <p:sp>
        <p:nvSpPr>
          <p:cNvPr id="145" name="Google Shape;145;g13252a7ce0c_0_156"/>
          <p:cNvSpPr txBox="1"/>
          <p:nvPr>
            <p:ph idx="1" type="body"/>
          </p:nvPr>
        </p:nvSpPr>
        <p:spPr>
          <a:xfrm>
            <a:off x="623394" y="541719"/>
            <a:ext cx="345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g13252a7ce0c_0_156"/>
          <p:cNvSpPr txBox="1"/>
          <p:nvPr>
            <p:ph idx="4" type="body"/>
          </p:nvPr>
        </p:nvSpPr>
        <p:spPr>
          <a:xfrm>
            <a:off x="623394" y="1196976"/>
            <a:ext cx="34563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 3 Image 02">
  <p:cSld name="Text &amp;  3 Image 0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252a7ce0c_0_162"/>
          <p:cNvSpPr/>
          <p:nvPr>
            <p:ph idx="2" type="pic"/>
          </p:nvPr>
        </p:nvSpPr>
        <p:spPr>
          <a:xfrm>
            <a:off x="7056968" y="3429000"/>
            <a:ext cx="4511700" cy="194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49" name="Google Shape;149;g13252a7ce0c_0_162"/>
          <p:cNvSpPr/>
          <p:nvPr>
            <p:ph idx="3" type="pic"/>
          </p:nvPr>
        </p:nvSpPr>
        <p:spPr>
          <a:xfrm>
            <a:off x="7056108" y="1196752"/>
            <a:ext cx="4511700" cy="1950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50" name="Google Shape;150;g13252a7ce0c_0_162"/>
          <p:cNvSpPr txBox="1"/>
          <p:nvPr>
            <p:ph idx="1" type="body"/>
          </p:nvPr>
        </p:nvSpPr>
        <p:spPr>
          <a:xfrm>
            <a:off x="623394" y="541719"/>
            <a:ext cx="6048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g13252a7ce0c_0_162"/>
          <p:cNvSpPr txBox="1"/>
          <p:nvPr>
            <p:ph idx="4" type="body"/>
          </p:nvPr>
        </p:nvSpPr>
        <p:spPr>
          <a:xfrm>
            <a:off x="623394" y="1196976"/>
            <a:ext cx="60486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">
  <p:cSld name="Text &amp; Imag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252a7ce0c_0_167"/>
          <p:cNvSpPr/>
          <p:nvPr>
            <p:ph idx="2" type="pic"/>
          </p:nvPr>
        </p:nvSpPr>
        <p:spPr>
          <a:xfrm>
            <a:off x="8112225" y="1196752"/>
            <a:ext cx="3456300" cy="4176600"/>
          </a:xfrm>
          <a:prstGeom prst="round2DiagRect">
            <a:avLst>
              <a:gd fmla="val 12259" name="adj1"/>
              <a:gd fmla="val 0" name="adj2"/>
            </a:avLst>
          </a:prstGeom>
          <a:noFill/>
          <a:ln>
            <a:noFill/>
          </a:ln>
        </p:spPr>
      </p:sp>
      <p:pic>
        <p:nvPicPr>
          <p:cNvPr descr="F:\Birmingham\MSU\Creative Services\DG EAC Framework jobs\EIT\2014 EIT re-brand\Brand elements examples\Mock-ups\Examples\Powerpoint Template\Old\Graphic_element.png" id="154" name="Google Shape;154;g13252a7ce0c_0_167"/>
          <p:cNvPicPr preferRelativeResize="0"/>
          <p:nvPr/>
        </p:nvPicPr>
        <p:blipFill rotWithShape="1">
          <a:blip r:embed="rId2">
            <a:alphaModFix/>
          </a:blip>
          <a:srcRect b="58620" l="-273" r="28408" t="-9718"/>
          <a:stretch/>
        </p:blipFill>
        <p:spPr>
          <a:xfrm>
            <a:off x="10050209" y="5335149"/>
            <a:ext cx="2141790" cy="152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3252a7ce0c_0_167"/>
          <p:cNvSpPr txBox="1"/>
          <p:nvPr>
            <p:ph idx="1" type="body"/>
          </p:nvPr>
        </p:nvSpPr>
        <p:spPr>
          <a:xfrm>
            <a:off x="623393" y="541719"/>
            <a:ext cx="712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g13252a7ce0c_0_167"/>
          <p:cNvSpPr txBox="1"/>
          <p:nvPr>
            <p:ph idx="3" type="body"/>
          </p:nvPr>
        </p:nvSpPr>
        <p:spPr>
          <a:xfrm>
            <a:off x="623393" y="1196976"/>
            <a:ext cx="71280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Cover 0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3252a7ce0c_0_53"/>
          <p:cNvSpPr/>
          <p:nvPr>
            <p:ph idx="2" type="pic"/>
          </p:nvPr>
        </p:nvSpPr>
        <p:spPr>
          <a:xfrm>
            <a:off x="6889840" y="-1251520"/>
            <a:ext cx="6044400" cy="604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" name="Google Shape;25;g13252a7ce0c_0_53"/>
          <p:cNvSpPr/>
          <p:nvPr/>
        </p:nvSpPr>
        <p:spPr>
          <a:xfrm>
            <a:off x="6456040" y="-1685113"/>
            <a:ext cx="6912000" cy="6912900"/>
          </a:xfrm>
          <a:prstGeom prst="donut">
            <a:avLst>
              <a:gd fmla="val 3102" name="adj"/>
            </a:avLst>
          </a:prstGeom>
          <a:solidFill>
            <a:srgbClr val="58595B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 with low confidence" id="26" name="Google Shape;26;g13252a7ce0c_0_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864" y="5918732"/>
            <a:ext cx="1319978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7" name="Google Shape;27;g13252a7ce0c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467" y="5910028"/>
            <a:ext cx="1104869" cy="37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8" name="Google Shape;28;g13252a7ce0c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0162" y="5909594"/>
            <a:ext cx="591342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29" name="Google Shape;29;g13252a7ce0c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6842" y="5643233"/>
            <a:ext cx="580516" cy="77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30" name="Google Shape;30;g13252a7ce0c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436" y="5929265"/>
            <a:ext cx="1603396" cy="36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31" name="Google Shape;31;g13252a7ce0c_0_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12877" y="5859475"/>
            <a:ext cx="2575885" cy="51344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13252a7ce0c_0_53"/>
          <p:cNvSpPr txBox="1"/>
          <p:nvPr>
            <p:ph idx="1" type="body"/>
          </p:nvPr>
        </p:nvSpPr>
        <p:spPr>
          <a:xfrm>
            <a:off x="392278" y="3326365"/>
            <a:ext cx="5976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49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g13252a7ce0c_0_53"/>
          <p:cNvSpPr txBox="1"/>
          <p:nvPr>
            <p:ph idx="3" type="body"/>
          </p:nvPr>
        </p:nvSpPr>
        <p:spPr>
          <a:xfrm>
            <a:off x="410876" y="4043603"/>
            <a:ext cx="401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9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44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&#10;&#10;Description automatically generated" id="34" name="Google Shape;34;g13252a7ce0c_0_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189" y="423865"/>
            <a:ext cx="2126222" cy="704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35" name="Google Shape;35;g13252a7ce0c_0_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98052" y="673665"/>
            <a:ext cx="1841540" cy="4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Full Imag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252a7ce0c_0_17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g13252a7ce0c_0_172"/>
          <p:cNvSpPr/>
          <p:nvPr>
            <p:ph idx="1" type="body"/>
          </p:nvPr>
        </p:nvSpPr>
        <p:spPr>
          <a:xfrm>
            <a:off x="1391479" y="1340643"/>
            <a:ext cx="3360300" cy="446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54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Slide 02">
  <p:cSld name="Blank Text Slide 0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Brand elements examples\Mock-ups\Examples\Powerpoint Template\Old\Graphic_element.png" id="161" name="Google Shape;161;g13252a7ce0c_0_187"/>
          <p:cNvPicPr preferRelativeResize="0"/>
          <p:nvPr/>
        </p:nvPicPr>
        <p:blipFill rotWithShape="1">
          <a:blip r:embed="rId2">
            <a:alphaModFix/>
          </a:blip>
          <a:srcRect b="0" l="0" r="38725" t="17634"/>
          <a:stretch/>
        </p:blipFill>
        <p:spPr>
          <a:xfrm>
            <a:off x="10251267" y="0"/>
            <a:ext cx="1940732" cy="260868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3252a7ce0c_0_187"/>
          <p:cNvSpPr txBox="1"/>
          <p:nvPr>
            <p:ph idx="1" type="body"/>
          </p:nvPr>
        </p:nvSpPr>
        <p:spPr>
          <a:xfrm>
            <a:off x="623393" y="541719"/>
            <a:ext cx="900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g13252a7ce0c_0_187"/>
          <p:cNvSpPr txBox="1"/>
          <p:nvPr>
            <p:ph idx="2" type="body"/>
          </p:nvPr>
        </p:nvSpPr>
        <p:spPr>
          <a:xfrm>
            <a:off x="623393" y="1196976"/>
            <a:ext cx="90000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 3 Image ">
  <p:cSld name="Text &amp;  3 Image 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252a7ce0c_0_191"/>
          <p:cNvSpPr/>
          <p:nvPr>
            <p:ph idx="2" type="pic"/>
          </p:nvPr>
        </p:nvSpPr>
        <p:spPr>
          <a:xfrm>
            <a:off x="7063263" y="1196628"/>
            <a:ext cx="2016300" cy="2376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6" name="Google Shape;166;g13252a7ce0c_0_191"/>
          <p:cNvSpPr/>
          <p:nvPr>
            <p:ph idx="3" type="pic"/>
          </p:nvPr>
        </p:nvSpPr>
        <p:spPr>
          <a:xfrm>
            <a:off x="7056968" y="3788892"/>
            <a:ext cx="4511700" cy="158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7" name="Google Shape;167;g13252a7ce0c_0_191"/>
          <p:cNvSpPr/>
          <p:nvPr>
            <p:ph idx="4" type="pic"/>
          </p:nvPr>
        </p:nvSpPr>
        <p:spPr>
          <a:xfrm>
            <a:off x="9552384" y="1196603"/>
            <a:ext cx="2016300" cy="2376300"/>
          </a:xfrm>
          <a:prstGeom prst="round2DiagRect">
            <a:avLst>
              <a:gd fmla="val 0" name="adj1"/>
              <a:gd fmla="val 18487" name="adj2"/>
            </a:avLst>
          </a:prstGeom>
          <a:noFill/>
          <a:ln>
            <a:noFill/>
          </a:ln>
        </p:spPr>
      </p:sp>
      <p:sp>
        <p:nvSpPr>
          <p:cNvPr id="168" name="Google Shape;168;g13252a7ce0c_0_191"/>
          <p:cNvSpPr txBox="1"/>
          <p:nvPr>
            <p:ph idx="1" type="body"/>
          </p:nvPr>
        </p:nvSpPr>
        <p:spPr>
          <a:xfrm>
            <a:off x="623394" y="541719"/>
            <a:ext cx="6048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g13252a7ce0c_0_191"/>
          <p:cNvSpPr txBox="1"/>
          <p:nvPr>
            <p:ph idx="5" type="body"/>
          </p:nvPr>
        </p:nvSpPr>
        <p:spPr>
          <a:xfrm>
            <a:off x="623394" y="1196976"/>
            <a:ext cx="60486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Landscaper &amp; Portrait Image">
  <p:cSld name="Text with Landscaper &amp; Portrait Imag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252a7ce0c_0_197"/>
          <p:cNvSpPr txBox="1"/>
          <p:nvPr>
            <p:ph idx="1" type="body"/>
          </p:nvPr>
        </p:nvSpPr>
        <p:spPr>
          <a:xfrm>
            <a:off x="623394" y="541719"/>
            <a:ext cx="6048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g13252a7ce0c_0_197"/>
          <p:cNvSpPr/>
          <p:nvPr>
            <p:ph idx="2" type="pic"/>
          </p:nvPr>
        </p:nvSpPr>
        <p:spPr>
          <a:xfrm>
            <a:off x="623392" y="3791021"/>
            <a:ext cx="10945200" cy="158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73" name="Google Shape;173;g13252a7ce0c_0_197"/>
          <p:cNvSpPr txBox="1"/>
          <p:nvPr>
            <p:ph idx="3" type="body"/>
          </p:nvPr>
        </p:nvSpPr>
        <p:spPr>
          <a:xfrm>
            <a:off x="623394" y="1196976"/>
            <a:ext cx="60486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g13252a7ce0c_0_197"/>
          <p:cNvSpPr/>
          <p:nvPr>
            <p:ph idx="4" type="pic"/>
          </p:nvPr>
        </p:nvSpPr>
        <p:spPr>
          <a:xfrm>
            <a:off x="6960096" y="1196752"/>
            <a:ext cx="4586700" cy="2376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3 Images 02">
  <p:cSld name="Text &amp; 3 Images 0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252a7ce0c_0_202"/>
          <p:cNvSpPr txBox="1"/>
          <p:nvPr>
            <p:ph idx="1" type="body"/>
          </p:nvPr>
        </p:nvSpPr>
        <p:spPr>
          <a:xfrm>
            <a:off x="623394" y="541719"/>
            <a:ext cx="6048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g13252a7ce0c_0_202"/>
          <p:cNvSpPr/>
          <p:nvPr>
            <p:ph idx="2" type="pic"/>
          </p:nvPr>
        </p:nvSpPr>
        <p:spPr>
          <a:xfrm>
            <a:off x="623392" y="3791021"/>
            <a:ext cx="6048600" cy="158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78" name="Google Shape;178;g13252a7ce0c_0_202"/>
          <p:cNvSpPr txBox="1"/>
          <p:nvPr>
            <p:ph idx="3" type="body"/>
          </p:nvPr>
        </p:nvSpPr>
        <p:spPr>
          <a:xfrm>
            <a:off x="623394" y="1196976"/>
            <a:ext cx="60486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g13252a7ce0c_0_202"/>
          <p:cNvSpPr/>
          <p:nvPr>
            <p:ph idx="4" type="pic"/>
          </p:nvPr>
        </p:nvSpPr>
        <p:spPr>
          <a:xfrm>
            <a:off x="6960096" y="1196752"/>
            <a:ext cx="4586700" cy="2376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0" name="Google Shape;180;g13252a7ce0c_0_202"/>
          <p:cNvSpPr/>
          <p:nvPr>
            <p:ph idx="5" type="pic"/>
          </p:nvPr>
        </p:nvSpPr>
        <p:spPr>
          <a:xfrm>
            <a:off x="6960096" y="3789040"/>
            <a:ext cx="4608600" cy="1584300"/>
          </a:xfrm>
          <a:prstGeom prst="round2DiagRect">
            <a:avLst>
              <a:gd fmla="val 0" name="adj1"/>
              <a:gd fmla="val 20857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go only">
  <p:cSld name="Title and logo 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52a7ce0c_0_208"/>
          <p:cNvSpPr/>
          <p:nvPr/>
        </p:nvSpPr>
        <p:spPr>
          <a:xfrm>
            <a:off x="11327280" y="6467128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3252a7ce0c_0_208"/>
          <p:cNvSpPr txBox="1"/>
          <p:nvPr>
            <p:ph idx="1" type="body"/>
          </p:nvPr>
        </p:nvSpPr>
        <p:spPr>
          <a:xfrm>
            <a:off x="623393" y="541719"/>
            <a:ext cx="86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nly">
  <p:cSld name="Logo 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52a7ce0c_0_211"/>
          <p:cNvSpPr/>
          <p:nvPr/>
        </p:nvSpPr>
        <p:spPr>
          <a:xfrm>
            <a:off x="11327280" y="6467128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9976a6555_0_1239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39976a6555_0_123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189" name="Google Shape;189;g139976a6555_0_1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190" name="Google Shape;190;g139976a6555_0_1239"/>
          <p:cNvPicPr preferRelativeResize="0"/>
          <p:nvPr/>
        </p:nvPicPr>
        <p:blipFill rotWithShape="1">
          <a:blip r:embed="rId3">
            <a:alphaModFix/>
          </a:blip>
          <a:srcRect b="0" l="0" r="0" t="34507"/>
          <a:stretch/>
        </p:blipFill>
        <p:spPr>
          <a:xfrm>
            <a:off x="0" y="13719"/>
            <a:ext cx="12191999" cy="532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Page">
  <p:cSld name="Main Title Page">
    <p:bg>
      <p:bgPr>
        <a:solidFill>
          <a:srgbClr val="1D4F9D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3992e8b133_0_5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3992e8b133_0_580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3992e8b133_0_580"/>
          <p:cNvSpPr/>
          <p:nvPr/>
        </p:nvSpPr>
        <p:spPr>
          <a:xfrm>
            <a:off x="0" y="0"/>
            <a:ext cx="12192000" cy="53286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low confidence" id="197" name="Google Shape;197;g13992e8b133_0_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lant, vegetable&#10;&#10;Description automatically generated" id="198" name="Google Shape;198;g13992e8b133_0_5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50" y="326258"/>
            <a:ext cx="10807698" cy="46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>
  <p:cSld name="Contents 1">
    <p:bg>
      <p:bgPr>
        <a:solidFill>
          <a:srgbClr val="5D247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992e8b133_0_586"/>
          <p:cNvSpPr txBox="1"/>
          <p:nvPr/>
        </p:nvSpPr>
        <p:spPr>
          <a:xfrm>
            <a:off x="677863" y="619125"/>
            <a:ext cx="3157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201" name="Google Shape;201;g13992e8b133_0_586"/>
          <p:cNvSpPr txBox="1"/>
          <p:nvPr>
            <p:ph idx="1" type="body"/>
          </p:nvPr>
        </p:nvSpPr>
        <p:spPr>
          <a:xfrm>
            <a:off x="1894841" y="187106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g13992e8b133_0_586"/>
          <p:cNvSpPr txBox="1"/>
          <p:nvPr>
            <p:ph idx="2" type="body"/>
          </p:nvPr>
        </p:nvSpPr>
        <p:spPr>
          <a:xfrm>
            <a:off x="1894841" y="223682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g13992e8b133_0_586"/>
          <p:cNvSpPr txBox="1"/>
          <p:nvPr>
            <p:ph idx="3" type="body"/>
          </p:nvPr>
        </p:nvSpPr>
        <p:spPr>
          <a:xfrm>
            <a:off x="1894841" y="262290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g13992e8b133_0_586"/>
          <p:cNvSpPr txBox="1"/>
          <p:nvPr>
            <p:ph idx="4" type="body"/>
          </p:nvPr>
        </p:nvSpPr>
        <p:spPr>
          <a:xfrm>
            <a:off x="1894841" y="3008987"/>
            <a:ext cx="133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g13992e8b133_0_586"/>
          <p:cNvSpPr txBox="1"/>
          <p:nvPr>
            <p:ph idx="5" type="body"/>
          </p:nvPr>
        </p:nvSpPr>
        <p:spPr>
          <a:xfrm>
            <a:off x="1473201" y="187765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g13992e8b133_0_586"/>
          <p:cNvSpPr txBox="1"/>
          <p:nvPr>
            <p:ph idx="6" type="body"/>
          </p:nvPr>
        </p:nvSpPr>
        <p:spPr>
          <a:xfrm>
            <a:off x="1473201" y="224341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g13992e8b133_0_586"/>
          <p:cNvSpPr txBox="1"/>
          <p:nvPr>
            <p:ph idx="7" type="body"/>
          </p:nvPr>
        </p:nvSpPr>
        <p:spPr>
          <a:xfrm>
            <a:off x="1473201" y="262949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g13992e8b133_0_586"/>
          <p:cNvSpPr txBox="1"/>
          <p:nvPr>
            <p:ph idx="8" type="body"/>
          </p:nvPr>
        </p:nvSpPr>
        <p:spPr>
          <a:xfrm>
            <a:off x="1473201" y="3015574"/>
            <a:ext cx="462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g13992e8b133_0_58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10" name="Google Shape;210;g13992e8b133_0_5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3992e8b133_0_586"/>
          <p:cNvSpPr txBox="1"/>
          <p:nvPr/>
        </p:nvSpPr>
        <p:spPr>
          <a:xfrm>
            <a:off x="4357991" y="62257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erson&#10;&#10;Description automatically generated" id="212" name="Google Shape;212;g13992e8b133_0_586"/>
          <p:cNvPicPr preferRelativeResize="0"/>
          <p:nvPr/>
        </p:nvPicPr>
        <p:blipFill rotWithShape="1">
          <a:blip r:embed="rId3">
            <a:alphaModFix/>
          </a:blip>
          <a:srcRect b="0" l="17256" r="14320" t="0"/>
          <a:stretch/>
        </p:blipFill>
        <p:spPr>
          <a:xfrm>
            <a:off x="6158762" y="0"/>
            <a:ext cx="6033241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">
  <p:cSld name="Text &amp; Imag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/>
          <p:nvPr>
            <p:ph idx="2" type="pic"/>
          </p:nvPr>
        </p:nvSpPr>
        <p:spPr>
          <a:xfrm>
            <a:off x="8112225" y="1196752"/>
            <a:ext cx="3456384" cy="4176464"/>
          </a:xfrm>
          <a:prstGeom prst="round2DiagRect">
            <a:avLst>
              <a:gd fmla="val 12259" name="adj1"/>
              <a:gd fmla="val 0" name="adj2"/>
            </a:avLst>
          </a:prstGeom>
          <a:noFill/>
          <a:ln>
            <a:noFill/>
          </a:ln>
        </p:spPr>
      </p:sp>
      <p:pic>
        <p:nvPicPr>
          <p:cNvPr descr="F:\Birmingham\MSU\Creative Services\DG EAC Framework jobs\EIT\2014 EIT re-brand\Brand elements examples\Mock-ups\Examples\Powerpoint Template\Old\Graphic_element.png" id="39" name="Google Shape;39;p38"/>
          <p:cNvPicPr preferRelativeResize="0"/>
          <p:nvPr/>
        </p:nvPicPr>
        <p:blipFill rotWithShape="1">
          <a:blip r:embed="rId2">
            <a:alphaModFix/>
          </a:blip>
          <a:srcRect b="58620" l="-273" r="28406" t="-9718"/>
          <a:stretch/>
        </p:blipFill>
        <p:spPr>
          <a:xfrm>
            <a:off x="10050209" y="5335149"/>
            <a:ext cx="2141791" cy="152285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8"/>
          <p:cNvSpPr txBox="1"/>
          <p:nvPr>
            <p:ph idx="1" type="body"/>
          </p:nvPr>
        </p:nvSpPr>
        <p:spPr>
          <a:xfrm>
            <a:off x="623393" y="494094"/>
            <a:ext cx="7128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38"/>
          <p:cNvSpPr txBox="1"/>
          <p:nvPr>
            <p:ph idx="3" type="body"/>
          </p:nvPr>
        </p:nvSpPr>
        <p:spPr>
          <a:xfrm>
            <a:off x="623393" y="1196976"/>
            <a:ext cx="7128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2">
  <p:cSld name="Contents 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14" name="Google Shape;214;g13992e8b133_0_6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3992e8b133_0_600"/>
          <p:cNvSpPr/>
          <p:nvPr/>
        </p:nvSpPr>
        <p:spPr>
          <a:xfrm>
            <a:off x="0" y="0"/>
            <a:ext cx="36069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30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3992e8b133_0_600"/>
          <p:cNvSpPr txBox="1"/>
          <p:nvPr>
            <p:ph idx="1" type="body"/>
          </p:nvPr>
        </p:nvSpPr>
        <p:spPr>
          <a:xfrm>
            <a:off x="347980" y="54146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g13992e8b133_0_600"/>
          <p:cNvSpPr txBox="1"/>
          <p:nvPr>
            <p:ph idx="2" type="body"/>
          </p:nvPr>
        </p:nvSpPr>
        <p:spPr>
          <a:xfrm>
            <a:off x="390525" y="1946241"/>
            <a:ext cx="2567700" cy="2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g13992e8b133_0_60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19" name="Google Shape;219;g13992e8b133_0_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1">
  <p:cSld name="Full Page 1">
    <p:bg>
      <p:bgPr>
        <a:solidFill>
          <a:srgbClr val="EF4D9B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992e8b133_0_607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g13992e8b133_0_607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g13992e8b133_0_60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24" name="Google Shape;224;g13992e8b133_0_6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3992e8b133_0_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2">
  <p:cSld name="Full page 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992e8b133_0_61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&#10;&#10;Description automatically generated with medium confidence" id="228" name="Google Shape;228;g13992e8b133_0_6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3992e8b133_0_613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g13992e8b133_0_613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&#10;&#10;Description automatically generated" id="231" name="Google Shape;231;g13992e8b133_0_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1161" y="3876675"/>
            <a:ext cx="1844344" cy="30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solidFill>
          <a:srgbClr val="5D247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992e8b133_0_619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g13992e8b133_0_619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icture containing nature&#10;&#10;Description automatically generated" id="235" name="Google Shape;235;g13992e8b133_0_6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4984" y="-321700"/>
            <a:ext cx="5570760" cy="5570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3992e8b133_0_61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37" name="Google Shape;237;g13992e8b133_0_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solidFill>
          <a:srgbClr val="00ABA5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low confidence" id="239" name="Google Shape;239;g13992e8b133_0_6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8884" y="-311867"/>
            <a:ext cx="5634016" cy="5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3992e8b133_0_62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g13992e8b133_0_625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g13992e8b133_0_625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243" name="Google Shape;243;g13992e8b133_0_6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a baby&#10;&#10;Description automatically generated with low confidence" id="245" name="Google Shape;245;g13992e8b133_0_6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4389" y="-262234"/>
            <a:ext cx="5611067" cy="562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3992e8b133_0_63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g13992e8b133_0_631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g13992e8b133_0_631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247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5D24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249" name="Google Shape;249;g13992e8b133_0_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page 2">
  <p:cSld name="1_Full page 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992e8b133_0_63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&#10;&#10;Description automatically generated with medium confidence" id="252" name="Google Shape;252;g13992e8b133_0_6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3992e8b133_0_637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solidFill>
          <a:srgbClr val="5D247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992e8b133_0_64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56" name="Google Shape;256;g13992e8b133_0_6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3992e8b133_0_641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1">
  <p:cSld name="Image Text 1">
    <p:bg>
      <p:bgPr>
        <a:solidFill>
          <a:srgbClr val="EF4D9B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nion, vegetable, plate, pink&#10;&#10;Description automatically generated" id="259" name="Google Shape;259;g13992e8b133_0_645"/>
          <p:cNvPicPr preferRelativeResize="0"/>
          <p:nvPr/>
        </p:nvPicPr>
        <p:blipFill rotWithShape="1">
          <a:blip r:embed="rId2">
            <a:alphaModFix/>
          </a:blip>
          <a:srcRect b="0" l="11932" r="21253" t="0"/>
          <a:stretch/>
        </p:blipFill>
        <p:spPr>
          <a:xfrm>
            <a:off x="0" y="0"/>
            <a:ext cx="686593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260" name="Google Shape;260;g13992e8b133_0_6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4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3992e8b133_0_645"/>
          <p:cNvSpPr txBox="1"/>
          <p:nvPr>
            <p:ph idx="1" type="body"/>
          </p:nvPr>
        </p:nvSpPr>
        <p:spPr>
          <a:xfrm>
            <a:off x="738061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g13992e8b133_0_645"/>
          <p:cNvSpPr txBox="1"/>
          <p:nvPr>
            <p:ph idx="2" type="body"/>
          </p:nvPr>
        </p:nvSpPr>
        <p:spPr>
          <a:xfrm>
            <a:off x="739313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g13992e8b133_0_64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64" name="Google Shape;264;g13992e8b133_0_6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1801" y="6136545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3992e8b133_0_645"/>
          <p:cNvSpPr txBox="1"/>
          <p:nvPr/>
        </p:nvSpPr>
        <p:spPr>
          <a:xfrm>
            <a:off x="956930" y="-85060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ext 2">
  <p:cSld name="Image Text 2">
    <p:bg>
      <p:bgPr>
        <a:solidFill>
          <a:srgbClr val="5D247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food, dish&#10;&#10;Description automatically generated" id="267" name="Google Shape;267;g13992e8b133_0_653"/>
          <p:cNvPicPr preferRelativeResize="0"/>
          <p:nvPr/>
        </p:nvPicPr>
        <p:blipFill rotWithShape="1">
          <a:blip r:embed="rId2">
            <a:alphaModFix/>
          </a:blip>
          <a:srcRect b="0" l="18498" r="14768" t="0"/>
          <a:stretch/>
        </p:blipFill>
        <p:spPr>
          <a:xfrm>
            <a:off x="5329237" y="0"/>
            <a:ext cx="6862760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268" name="Google Shape;268;g13992e8b133_0_6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3992e8b133_0_653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g13992e8b133_0_653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g13992e8b133_0_65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72" name="Google Shape;272;g13992e8b133_0_6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Slide">
  <p:cSld name="Blank Text Slid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/>
          <p:nvPr/>
        </p:nvSpPr>
        <p:spPr>
          <a:xfrm>
            <a:off x="11327280" y="6467128"/>
            <a:ext cx="38664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:\Birmingham\MSU\Creative Services\DG EAC Framework jobs\EIT\2014 EIT re-brand\Brand elements examples\Mock-ups\Examples\Powerpoint Template\Old\Graphic_element.png" id="44" name="Google Shape;44;p39"/>
          <p:cNvPicPr preferRelativeResize="0"/>
          <p:nvPr/>
        </p:nvPicPr>
        <p:blipFill rotWithShape="1">
          <a:blip r:embed="rId2">
            <a:alphaModFix/>
          </a:blip>
          <a:srcRect b="-1198" l="-5234" r="10504" t="44538"/>
          <a:stretch/>
        </p:blipFill>
        <p:spPr>
          <a:xfrm>
            <a:off x="9660205" y="0"/>
            <a:ext cx="2531795" cy="151441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9"/>
          <p:cNvSpPr txBox="1"/>
          <p:nvPr>
            <p:ph idx="1" type="body"/>
          </p:nvPr>
        </p:nvSpPr>
        <p:spPr>
          <a:xfrm>
            <a:off x="623393" y="541719"/>
            <a:ext cx="8640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39"/>
          <p:cNvSpPr txBox="1"/>
          <p:nvPr>
            <p:ph idx="2" type="body"/>
          </p:nvPr>
        </p:nvSpPr>
        <p:spPr>
          <a:xfrm>
            <a:off x="623393" y="1196976"/>
            <a:ext cx="8640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1">
  <p:cSld name="Text Frame 1">
    <p:bg>
      <p:bgPr>
        <a:solidFill>
          <a:srgbClr val="5D247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274" name="Google Shape;274;g13992e8b133_0_6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1150" y="58738"/>
            <a:ext cx="6742112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3992e8b133_0_660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g13992e8b133_0_660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g13992e8b133_0_66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78" name="Google Shape;278;g13992e8b133_0_6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rame 2">
  <p:cSld name="Text Frame 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280" name="Google Shape;280;g13992e8b133_0_6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493963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3992e8b133_0_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50" y="249238"/>
            <a:ext cx="6742112" cy="6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3992e8b133_0_666"/>
          <p:cNvSpPr txBox="1"/>
          <p:nvPr>
            <p:ph idx="1" type="body"/>
          </p:nvPr>
        </p:nvSpPr>
        <p:spPr>
          <a:xfrm>
            <a:off x="601498" y="557914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4F9D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g13992e8b133_0_666"/>
          <p:cNvSpPr txBox="1"/>
          <p:nvPr>
            <p:ph idx="2" type="body"/>
          </p:nvPr>
        </p:nvSpPr>
        <p:spPr>
          <a:xfrm>
            <a:off x="614019" y="1649703"/>
            <a:ext cx="42717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g13992e8b133_0_66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&#10;&#10;Description automatically generated with medium confidence" id="285" name="Google Shape;285;g13992e8b133_0_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1">
  <p:cSld name="Book slide 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13992e8b133_0_6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3992e8b133_0_673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g13992e8b133_0_673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g13992e8b133_0_67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&#10;&#10;Description automatically generated with medium confidence" id="291" name="Google Shape;291;g13992e8b133_0_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3">
  <p:cSld name="Book slide 3">
    <p:bg>
      <p:bgPr>
        <a:solidFill>
          <a:srgbClr val="00ABA5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3992e8b133_0_6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3992e8b133_0_679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1D4F9D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g13992e8b133_0_679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g13992e8b133_0_67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97" name="Google Shape;297;g13992e8b133_0_6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1">
  <p:cSld name="Audience 1">
    <p:bg>
      <p:bgPr>
        <a:solidFill>
          <a:srgbClr val="004F9D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992e8b133_0_68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g13992e8b133_0_685"/>
          <p:cNvPicPr preferRelativeResize="0"/>
          <p:nvPr/>
        </p:nvPicPr>
        <p:blipFill rotWithShape="1">
          <a:blip r:embed="rId2">
            <a:alphaModFix/>
          </a:blip>
          <a:srcRect b="0" l="16684" r="16684" t="0"/>
          <a:stretch/>
        </p:blipFill>
        <p:spPr>
          <a:xfrm>
            <a:off x="761705" y="889569"/>
            <a:ext cx="4523700" cy="4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1" name="Google Shape;301;g13992e8b133_0_6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3992e8b133_0_685"/>
          <p:cNvSpPr txBox="1"/>
          <p:nvPr>
            <p:ph idx="1" type="body"/>
          </p:nvPr>
        </p:nvSpPr>
        <p:spPr>
          <a:xfrm>
            <a:off x="2030198" y="2815054"/>
            <a:ext cx="2097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g13992e8b133_0_68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04" name="Google Shape;304;g13992e8b133_0_6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2">
  <p:cSld name="Audience 2">
    <p:bg>
      <p:bgPr>
        <a:solidFill>
          <a:srgbClr val="004F9D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992e8b133_0_69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g13992e8b133_0_692"/>
          <p:cNvPicPr preferRelativeResize="0"/>
          <p:nvPr/>
        </p:nvPicPr>
        <p:blipFill rotWithShape="1">
          <a:blip r:embed="rId2">
            <a:alphaModFix/>
          </a:blip>
          <a:srcRect b="0" l="16661" r="16667" t="0"/>
          <a:stretch/>
        </p:blipFill>
        <p:spPr>
          <a:xfrm>
            <a:off x="761704" y="890634"/>
            <a:ext cx="4523700" cy="4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8" name="Google Shape;308;g13992e8b133_0_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30288"/>
            <a:ext cx="4243388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3992e8b133_0_692"/>
          <p:cNvSpPr txBox="1"/>
          <p:nvPr>
            <p:ph idx="1" type="body"/>
          </p:nvPr>
        </p:nvSpPr>
        <p:spPr>
          <a:xfrm>
            <a:off x="2030198" y="2815054"/>
            <a:ext cx="2097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highlight>
                  <a:srgbClr val="1D3076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g13992e8b133_0_69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11" name="Google Shape;311;g13992e8b133_0_6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">
  <p:cSld name="Thank you 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children sitting at a table&#10;&#10;Description automatically generated with low confidence" id="313" name="Google Shape;313;g13992e8b133_0_699"/>
          <p:cNvPicPr preferRelativeResize="0"/>
          <p:nvPr/>
        </p:nvPicPr>
        <p:blipFill rotWithShape="1">
          <a:blip r:embed="rId2">
            <a:alphaModFix/>
          </a:blip>
          <a:srcRect b="0" l="0" r="832" t="16275"/>
          <a:stretch/>
        </p:blipFill>
        <p:spPr>
          <a:xfrm>
            <a:off x="1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3992e8b133_0_699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13992e8b133_0_699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16" name="Google Shape;316;g13992e8b133_0_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992e8b133_0_704"/>
          <p:cNvSpPr/>
          <p:nvPr/>
        </p:nvSpPr>
        <p:spPr>
          <a:xfrm>
            <a:off x="0" y="5328745"/>
            <a:ext cx="12192000" cy="1529400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13992e8b133_0_70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20" name="Google Shape;320;g13992e8b133_0_7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8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321" name="Google Shape;321;g13992e8b133_0_704"/>
          <p:cNvPicPr preferRelativeResize="0"/>
          <p:nvPr/>
        </p:nvPicPr>
        <p:blipFill rotWithShape="1">
          <a:blip r:embed="rId3">
            <a:alphaModFix/>
          </a:blip>
          <a:srcRect b="0" l="0" r="0" t="34507"/>
          <a:stretch/>
        </p:blipFill>
        <p:spPr>
          <a:xfrm>
            <a:off x="0" y="13719"/>
            <a:ext cx="12191999" cy="532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5D247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992e8b133_0_710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g13992e8b133_0_710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26" name="Google Shape;326;g13992e8b133_0_7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038" y="3884043"/>
            <a:ext cx="1838325" cy="3017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low confidence" id="327" name="Google Shape;327;g13992e8b133_0_7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Slide 02">
  <p:cSld name="Blank Text Slide 0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Birmingham\MSU\Creative Services\DG EAC Framework jobs\EIT\2014 EIT re-brand\Brand elements examples\Mock-ups\Examples\Powerpoint Template\Old\Graphic_element.png" id="48" name="Google Shape;48;p43"/>
          <p:cNvPicPr preferRelativeResize="0"/>
          <p:nvPr/>
        </p:nvPicPr>
        <p:blipFill rotWithShape="1">
          <a:blip r:embed="rId2">
            <a:alphaModFix/>
          </a:blip>
          <a:srcRect b="0" l="0" r="38726" t="17637"/>
          <a:stretch/>
        </p:blipFill>
        <p:spPr>
          <a:xfrm>
            <a:off x="10251267" y="0"/>
            <a:ext cx="1940733" cy="260868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3"/>
          <p:cNvSpPr txBox="1"/>
          <p:nvPr>
            <p:ph idx="1" type="body"/>
          </p:nvPr>
        </p:nvSpPr>
        <p:spPr>
          <a:xfrm>
            <a:off x="623393" y="541719"/>
            <a:ext cx="9000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43"/>
          <p:cNvSpPr txBox="1"/>
          <p:nvPr>
            <p:ph idx="2" type="body"/>
          </p:nvPr>
        </p:nvSpPr>
        <p:spPr>
          <a:xfrm>
            <a:off x="623393" y="1196976"/>
            <a:ext cx="9000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page 2">
  <p:cSld name="2_Full page 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992e8b133_0_71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&#10;&#10;Description automatically generated with medium confidence" id="330" name="Google Shape;330;g13992e8b133_0_7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3992e8b133_0_715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" name="Google Shape;332;g13992e8b133_0_715"/>
          <p:cNvSpPr txBox="1"/>
          <p:nvPr>
            <p:ph idx="2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BA5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00ABA5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nature, several&#10;&#10;Description automatically generated" id="334" name="Google Shape;334;g13992e8b133_0_7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6882" y="-249533"/>
            <a:ext cx="5559964" cy="555996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3992e8b133_0_72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g13992e8b133_0_720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" name="Google Shape;337;g13992e8b133_0_720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screenshot of a computer&#10;&#10;Description automatically generated with low confidence" id="338" name="Google Shape;338;g13992e8b133_0_7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solidFill>
          <a:srgbClr val="EF4D9B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992e8b133_0_726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low confidence" id="341" name="Google Shape;341;g13992e8b133_0_7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2024" y="-237648"/>
            <a:ext cx="5630087" cy="56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3992e8b133_0_726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" name="Google Shape;343;g13992e8b133_0_726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44" name="Google Shape;344;g13992e8b133_0_7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992e8b133_0_73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200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g13992e8b133_0_732"/>
          <p:cNvSpPr txBox="1"/>
          <p:nvPr>
            <p:ph idx="1" type="body"/>
          </p:nvPr>
        </p:nvSpPr>
        <p:spPr>
          <a:xfrm>
            <a:off x="1276355" y="1822169"/>
            <a:ext cx="78921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4F9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g13992e8b133_0_732"/>
          <p:cNvSpPr txBox="1"/>
          <p:nvPr>
            <p:ph idx="2" type="body"/>
          </p:nvPr>
        </p:nvSpPr>
        <p:spPr>
          <a:xfrm>
            <a:off x="678180" y="70771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hape&#10;&#10;Description automatically generated with medium confidence" id="349" name="Google Shape;349;g13992e8b133_0_7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1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350" name="Google Shape;350;g13992e8b133_0_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9193" y="-311866"/>
            <a:ext cx="5644957" cy="563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solidFill>
          <a:srgbClr val="00ABA5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992e8b133_0_73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53" name="Google Shape;353;g13992e8b133_0_7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3992e8b133_0_738"/>
          <p:cNvSpPr txBox="1"/>
          <p:nvPr>
            <p:ph idx="1" type="body"/>
          </p:nvPr>
        </p:nvSpPr>
        <p:spPr>
          <a:xfrm>
            <a:off x="1010688" y="908050"/>
            <a:ext cx="8742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1">
  <p:cSld name="Colour split 1">
    <p:bg>
      <p:bgPr>
        <a:solidFill>
          <a:srgbClr val="004F9D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992e8b133_0_74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3992e8b133_0_742"/>
          <p:cNvSpPr txBox="1"/>
          <p:nvPr>
            <p:ph idx="1" type="body"/>
          </p:nvPr>
        </p:nvSpPr>
        <p:spPr>
          <a:xfrm>
            <a:off x="6695561" y="555979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" name="Google Shape;358;g13992e8b133_0_74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59" name="Google Shape;359;g13992e8b133_0_7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split 2">
  <p:cSld name="Colour split 2">
    <p:bg>
      <p:bgPr>
        <a:solidFill>
          <a:srgbClr val="1D4F9D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992e8b133_0_74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13992e8b133_0_747"/>
          <p:cNvSpPr txBox="1"/>
          <p:nvPr>
            <p:ph idx="1" type="body"/>
          </p:nvPr>
        </p:nvSpPr>
        <p:spPr>
          <a:xfrm>
            <a:off x="6695561" y="555979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33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Google Shape;363;g13992e8b133_0_747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64" name="Google Shape;364;g13992e8b133_0_7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k slide 2">
  <p:cSld name="Book slide 2">
    <p:bg>
      <p:bgPr>
        <a:solidFill>
          <a:srgbClr val="EF4D9B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13992e8b133_0_7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" y="485775"/>
            <a:ext cx="1685925" cy="15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3992e8b133_0_752"/>
          <p:cNvSpPr txBox="1"/>
          <p:nvPr>
            <p:ph idx="1" type="body"/>
          </p:nvPr>
        </p:nvSpPr>
        <p:spPr>
          <a:xfrm>
            <a:off x="2757453" y="1026680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g13992e8b133_0_752"/>
          <p:cNvSpPr txBox="1"/>
          <p:nvPr>
            <p:ph idx="2" type="body"/>
          </p:nvPr>
        </p:nvSpPr>
        <p:spPr>
          <a:xfrm>
            <a:off x="2757452" y="2048906"/>
            <a:ext cx="8380200" cy="3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D4F9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D4F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g13992e8b133_0_75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70" name="Google Shape;370;g13992e8b133_0_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32" y="6137244"/>
            <a:ext cx="2786201" cy="46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go only">
  <p:cSld name="Title and logo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/>
          <p:nvPr/>
        </p:nvSpPr>
        <p:spPr>
          <a:xfrm>
            <a:off x="11327280" y="6467128"/>
            <a:ext cx="38664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2"/>
          <p:cNvSpPr txBox="1"/>
          <p:nvPr>
            <p:ph idx="1" type="body"/>
          </p:nvPr>
        </p:nvSpPr>
        <p:spPr>
          <a:xfrm>
            <a:off x="623393" y="541719"/>
            <a:ext cx="86400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2">
  <p:cSld name="Cover 0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idx="1" type="body"/>
          </p:nvPr>
        </p:nvSpPr>
        <p:spPr>
          <a:xfrm>
            <a:off x="434430" y="4221088"/>
            <a:ext cx="57600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37"/>
          <p:cNvSpPr txBox="1"/>
          <p:nvPr>
            <p:ph idx="2" type="body"/>
          </p:nvPr>
        </p:nvSpPr>
        <p:spPr>
          <a:xfrm>
            <a:off x="434430" y="3501008"/>
            <a:ext cx="5760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37"/>
          <p:cNvSpPr/>
          <p:nvPr>
            <p:ph idx="3" type="pic"/>
          </p:nvPr>
        </p:nvSpPr>
        <p:spPr>
          <a:xfrm>
            <a:off x="6716587" y="1771536"/>
            <a:ext cx="7368054" cy="7368054"/>
          </a:xfrm>
          <a:prstGeom prst="ellipse">
            <a:avLst/>
          </a:prstGeom>
          <a:noFill/>
          <a:ln>
            <a:noFill/>
          </a:ln>
        </p:spPr>
      </p:sp>
      <p:sp>
        <p:nvSpPr>
          <p:cNvPr id="58" name="Google Shape;58;p37"/>
          <p:cNvSpPr/>
          <p:nvPr/>
        </p:nvSpPr>
        <p:spPr>
          <a:xfrm>
            <a:off x="6188146" y="1243095"/>
            <a:ext cx="8424936" cy="8424936"/>
          </a:xfrm>
          <a:prstGeom prst="donut">
            <a:avLst>
              <a:gd fmla="val 3102" name="adj"/>
            </a:avLst>
          </a:prstGeom>
          <a:solidFill>
            <a:srgbClr val="58595B">
              <a:alpha val="2313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59" name="Google Shape;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190" y="423866"/>
            <a:ext cx="1617078" cy="535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 with medium confidence" id="60" name="Google Shape;6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915" y="6002223"/>
            <a:ext cx="1415442" cy="415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61" name="Google Shape;6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9788" y="606244"/>
            <a:ext cx="1105373" cy="321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62" name="Google Shape;6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6647" y="589196"/>
            <a:ext cx="925237" cy="31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63" name="Google Shape;6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66990" y="578200"/>
            <a:ext cx="495200" cy="33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64" name="Google Shape;6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45052" y="346240"/>
            <a:ext cx="486134" cy="64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65" name="Google Shape;65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70771" y="578200"/>
            <a:ext cx="1386632" cy="31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keyboard, laptop, food&#10;&#10;Description automatically generated" id="66" name="Google Shape;66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64906" y="521268"/>
            <a:ext cx="2227649" cy="44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 3 Image ">
  <p:cSld name="Text &amp;  3 Image 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4"/>
          <p:cNvSpPr/>
          <p:nvPr>
            <p:ph idx="2" type="pic"/>
          </p:nvPr>
        </p:nvSpPr>
        <p:spPr>
          <a:xfrm>
            <a:off x="7063263" y="1196628"/>
            <a:ext cx="2016224" cy="2376265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9" name="Google Shape;69;p44"/>
          <p:cNvSpPr/>
          <p:nvPr>
            <p:ph idx="3" type="pic"/>
          </p:nvPr>
        </p:nvSpPr>
        <p:spPr>
          <a:xfrm>
            <a:off x="7056968" y="3788892"/>
            <a:ext cx="4511641" cy="1584325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0" name="Google Shape;70;p44"/>
          <p:cNvSpPr/>
          <p:nvPr>
            <p:ph idx="4" type="pic"/>
          </p:nvPr>
        </p:nvSpPr>
        <p:spPr>
          <a:xfrm>
            <a:off x="9552384" y="1196603"/>
            <a:ext cx="2016224" cy="2376265"/>
          </a:xfrm>
          <a:prstGeom prst="round2DiagRect">
            <a:avLst>
              <a:gd fmla="val 0" name="adj1"/>
              <a:gd fmla="val 18487" name="adj2"/>
            </a:avLst>
          </a:prstGeom>
          <a:noFill/>
          <a:ln>
            <a:noFill/>
          </a:ln>
        </p:spPr>
      </p:sp>
      <p:sp>
        <p:nvSpPr>
          <p:cNvPr id="71" name="Google Shape;71;p44"/>
          <p:cNvSpPr txBox="1"/>
          <p:nvPr>
            <p:ph idx="1" type="body"/>
          </p:nvPr>
        </p:nvSpPr>
        <p:spPr>
          <a:xfrm>
            <a:off x="623394" y="494094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44"/>
          <p:cNvSpPr txBox="1"/>
          <p:nvPr>
            <p:ph idx="5" type="body"/>
          </p:nvPr>
        </p:nvSpPr>
        <p:spPr>
          <a:xfrm>
            <a:off x="623394" y="1196976"/>
            <a:ext cx="6048671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113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 3 Image 02">
  <p:cSld name="Text &amp;  3 Image 0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6"/>
          <p:cNvSpPr/>
          <p:nvPr>
            <p:ph idx="2" type="pic"/>
          </p:nvPr>
        </p:nvSpPr>
        <p:spPr>
          <a:xfrm>
            <a:off x="7056968" y="3429000"/>
            <a:ext cx="4511641" cy="1944216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5" name="Google Shape;75;p46"/>
          <p:cNvSpPr/>
          <p:nvPr>
            <p:ph idx="3" type="pic"/>
          </p:nvPr>
        </p:nvSpPr>
        <p:spPr>
          <a:xfrm>
            <a:off x="7056108" y="1196752"/>
            <a:ext cx="4511641" cy="195072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6" name="Google Shape;76;p46"/>
          <p:cNvSpPr txBox="1"/>
          <p:nvPr>
            <p:ph idx="1" type="body"/>
          </p:nvPr>
        </p:nvSpPr>
        <p:spPr>
          <a:xfrm>
            <a:off x="623394" y="541719"/>
            <a:ext cx="6048671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46"/>
          <p:cNvSpPr txBox="1"/>
          <p:nvPr>
            <p:ph idx="4" type="body"/>
          </p:nvPr>
        </p:nvSpPr>
        <p:spPr>
          <a:xfrm>
            <a:off x="623394" y="1196976"/>
            <a:ext cx="6048671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13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image" Target="../media/image27.jpg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56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118" name="Google Shape;118;g13252a7ce0c_0_1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40288" y="6280856"/>
            <a:ext cx="1151936" cy="381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19" name="Google Shape;119;g13252a7ce0c_0_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8871" y="6353844"/>
            <a:ext cx="1287729" cy="2903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992e8b133_0_57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0.jpg"/><Relationship Id="rId4" Type="http://schemas.openxmlformats.org/officeDocument/2006/relationships/image" Target="../media/image93.png"/><Relationship Id="rId5" Type="http://schemas.openxmlformats.org/officeDocument/2006/relationships/image" Target="../media/image91.png"/><Relationship Id="rId6" Type="http://schemas.openxmlformats.org/officeDocument/2006/relationships/hyperlink" Target="https://www.theguardian.com/science/2021/apr/10/why-are-there-still-so-few-black-scientists-in-the-uk" TargetMode="External"/><Relationship Id="rId7" Type="http://schemas.openxmlformats.org/officeDocument/2006/relationships/hyperlink" Target="https://dobienews.scuc.txed.net/23829/news/why-journalism-is-important/" TargetMode="External"/><Relationship Id="rId8" Type="http://schemas.openxmlformats.org/officeDocument/2006/relationships/hyperlink" Target="https://www.fh-joanneum.at/public-communication/postgraduate/e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fUPOxK55nm0" TargetMode="External"/><Relationship Id="rId4" Type="http://schemas.openxmlformats.org/officeDocument/2006/relationships/image" Target="../media/image94.jpg"/><Relationship Id="rId5" Type="http://schemas.openxmlformats.org/officeDocument/2006/relationships/image" Target="../media/image9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2.png"/><Relationship Id="rId4" Type="http://schemas.openxmlformats.org/officeDocument/2006/relationships/image" Target="../media/image10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4.png"/><Relationship Id="rId4" Type="http://schemas.openxmlformats.org/officeDocument/2006/relationships/hyperlink" Target="http://www.infopixi.com/blog/types-of-visual-conten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3.jpg"/><Relationship Id="rId4" Type="http://schemas.openxmlformats.org/officeDocument/2006/relationships/hyperlink" Target="https://www.instagram.com/p/CdBXMXaqm3V/?igshid=YmMyMTA2M2Y%3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5" Type="http://schemas.openxmlformats.org/officeDocument/2006/relationships/image" Target="../media/image67.png"/><Relationship Id="rId6" Type="http://schemas.openxmlformats.org/officeDocument/2006/relationships/image" Target="../media/image78.png"/><Relationship Id="rId7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3.jpg"/><Relationship Id="rId4" Type="http://schemas.openxmlformats.org/officeDocument/2006/relationships/image" Target="../media/image71.png"/><Relationship Id="rId9" Type="http://schemas.openxmlformats.org/officeDocument/2006/relationships/image" Target="../media/image82.jpg"/><Relationship Id="rId5" Type="http://schemas.openxmlformats.org/officeDocument/2006/relationships/image" Target="../media/image80.jpg"/><Relationship Id="rId6" Type="http://schemas.openxmlformats.org/officeDocument/2006/relationships/image" Target="../media/image81.png"/><Relationship Id="rId7" Type="http://schemas.openxmlformats.org/officeDocument/2006/relationships/image" Target="../media/image86.png"/><Relationship Id="rId8" Type="http://schemas.openxmlformats.org/officeDocument/2006/relationships/image" Target="../media/image83.jpg"/><Relationship Id="rId10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7.png"/><Relationship Id="rId4" Type="http://schemas.openxmlformats.org/officeDocument/2006/relationships/image" Target="../media/image85.png"/><Relationship Id="rId5" Type="http://schemas.openxmlformats.org/officeDocument/2006/relationships/image" Target="../media/image1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0.png"/><Relationship Id="rId4" Type="http://schemas.openxmlformats.org/officeDocument/2006/relationships/image" Target="../media/image98.png"/><Relationship Id="rId9" Type="http://schemas.openxmlformats.org/officeDocument/2006/relationships/image" Target="../media/image96.jpg"/><Relationship Id="rId5" Type="http://schemas.openxmlformats.org/officeDocument/2006/relationships/image" Target="../media/image88.png"/><Relationship Id="rId6" Type="http://schemas.openxmlformats.org/officeDocument/2006/relationships/image" Target="../media/image92.jpg"/><Relationship Id="rId7" Type="http://schemas.openxmlformats.org/officeDocument/2006/relationships/image" Target="../media/image95.jpg"/><Relationship Id="rId8" Type="http://schemas.openxmlformats.org/officeDocument/2006/relationships/image" Target="../media/image89.png"/><Relationship Id="rId10" Type="http://schemas.openxmlformats.org/officeDocument/2006/relationships/image" Target="../media/image8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3076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9976a6555_0_191"/>
          <p:cNvSpPr txBox="1"/>
          <p:nvPr>
            <p:ph idx="1" type="body"/>
          </p:nvPr>
        </p:nvSpPr>
        <p:spPr>
          <a:xfrm>
            <a:off x="908050" y="1838325"/>
            <a:ext cx="5694600" cy="16920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Science Communication – 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 to Communicate Food Science to Different Audiences 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6" name="Google Shape;376;g139976a6555_0_191"/>
          <p:cNvSpPr txBox="1"/>
          <p:nvPr>
            <p:ph idx="2" type="body"/>
          </p:nvPr>
        </p:nvSpPr>
        <p:spPr>
          <a:xfrm>
            <a:off x="749105" y="4726038"/>
            <a:ext cx="576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n-US" sz="1100">
                <a:solidFill>
                  <a:srgbClr val="FFFFFF"/>
                </a:solidFill>
              </a:rPr>
              <a:t>Developed by: Yael Rozenblum, Dr. Keren Dalyot, and  Dr. Yael Barel-Ben David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9976a6555_0_933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b="1" lang="en-US" sz="3600">
                <a:solidFill>
                  <a:srgbClr val="004494"/>
                </a:solidFill>
              </a:rPr>
              <a:t>Who communicates science ? </a:t>
            </a:r>
            <a:endParaRPr b="1" sz="3600">
              <a:solidFill>
                <a:srgbClr val="004494"/>
              </a:solidFill>
            </a:endParaRPr>
          </a:p>
        </p:txBody>
      </p:sp>
      <p:pic>
        <p:nvPicPr>
          <p:cNvPr descr="Why are there still so few black scientists in the UK? | Science | The  Guardian" id="496" name="Google Shape;496;g139976a6555_0_9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962" y="2259226"/>
            <a:ext cx="2584623" cy="258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139976a6555_0_9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3639" y="2259226"/>
            <a:ext cx="3177815" cy="25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39976a6555_0_9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2444" y="2027537"/>
            <a:ext cx="317182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39976a6555_0_933"/>
          <p:cNvSpPr txBox="1"/>
          <p:nvPr/>
        </p:nvSpPr>
        <p:spPr>
          <a:xfrm>
            <a:off x="572700" y="5352325"/>
            <a:ext cx="1200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Sources of images: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https://www.theguardian.com/science/2021/apr/10/why-are-there-still-so-few-black-scientists-in-the-uk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https://dobienews.scuc.txed.net/23829/news/why-journalism-is-important/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, 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https://www.fh-joanneum.at/public-communication/postgraduate/en/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139976a6555_0_93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9976a6555_0_943"/>
          <p:cNvSpPr txBox="1"/>
          <p:nvPr>
            <p:ph idx="1" type="body"/>
          </p:nvPr>
        </p:nvSpPr>
        <p:spPr>
          <a:xfrm>
            <a:off x="2351326" y="2265400"/>
            <a:ext cx="48033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i="0" lang="en-US" sz="2800" u="none" cap="none" strike="noStrike">
                <a:solidFill>
                  <a:schemeClr val="dk1"/>
                </a:solidFill>
              </a:rPr>
              <a:t> 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Char char="•"/>
            </a:pPr>
            <a:r>
              <a:rPr lang="en-US" sz="2800">
                <a:solidFill>
                  <a:schemeClr val="dk1"/>
                </a:solidFill>
              </a:rPr>
              <a:t>The Big Bang Theory – Sheldon explains the Doppler effect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https://www.youtube.com/watch?v=fUPOxK55nm0 </a:t>
            </a:r>
            <a:endParaRPr/>
          </a:p>
          <a:p>
            <a:pPr indent="-165100" lvl="0" marL="3429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Good Idea? CBS Plans 'Young Sheldon' Spin-Off From 'Big Bang Theory' | WVXU" id="506" name="Google Shape;506;g139976a6555_0_9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2589" y="3625817"/>
            <a:ext cx="984423" cy="14766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g139976a6555_0_943"/>
          <p:cNvGrpSpPr/>
          <p:nvPr/>
        </p:nvGrpSpPr>
        <p:grpSpPr>
          <a:xfrm>
            <a:off x="2351326" y="1145950"/>
            <a:ext cx="7533600" cy="1838819"/>
            <a:chOff x="522526" y="1450750"/>
            <a:chExt cx="7533600" cy="1838819"/>
          </a:xfrm>
        </p:grpSpPr>
        <p:pic>
          <p:nvPicPr>
            <p:cNvPr descr="Pin on Ciclo 20-21" id="508" name="Google Shape;508;g139976a6555_0_9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76591" y="1450750"/>
              <a:ext cx="1838819" cy="18388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g139976a6555_0_943"/>
            <p:cNvSpPr txBox="1"/>
            <p:nvPr/>
          </p:nvSpPr>
          <p:spPr>
            <a:xfrm>
              <a:off x="522526" y="1885900"/>
              <a:ext cx="7533600" cy="9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tillium Web"/>
                <a:buChar char="•"/>
              </a:pPr>
              <a:r>
                <a:rPr i="0" lang="en-US" sz="2800" u="none" cap="none" strike="noStrik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“Charades”- Pantomime</a:t>
              </a:r>
              <a:endParaRPr i="0" sz="14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i="0" lang="en-US" sz="2800" u="none" cap="none" strike="noStrik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 </a:t>
              </a:r>
              <a:endParaRPr i="0" sz="14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510" name="Google Shape;510;g139976a6555_0_94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9976a6555_0_964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b="1" lang="en-US" sz="3600">
                <a:solidFill>
                  <a:srgbClr val="004494"/>
                </a:solidFill>
              </a:rPr>
              <a:t>Which Post is Better?</a:t>
            </a:r>
            <a:endParaRPr b="1" sz="3600">
              <a:solidFill>
                <a:srgbClr val="004494"/>
              </a:solidFill>
            </a:endParaRPr>
          </a:p>
        </p:txBody>
      </p:sp>
      <p:pic>
        <p:nvPicPr>
          <p:cNvPr id="516" name="Google Shape;516;g139976a6555_0_964"/>
          <p:cNvPicPr preferRelativeResize="0"/>
          <p:nvPr/>
        </p:nvPicPr>
        <p:blipFill rotWithShape="1">
          <a:blip r:embed="rId3">
            <a:alphaModFix/>
          </a:blip>
          <a:srcRect b="2382" l="2202" r="47961" t="4176"/>
          <a:stretch/>
        </p:blipFill>
        <p:spPr>
          <a:xfrm>
            <a:off x="1567550" y="2097400"/>
            <a:ext cx="4201701" cy="40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39976a6555_0_9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386" y="979725"/>
            <a:ext cx="4283677" cy="549727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39976a6555_0_964"/>
          <p:cNvSpPr txBox="1"/>
          <p:nvPr/>
        </p:nvSpPr>
        <p:spPr>
          <a:xfrm>
            <a:off x="3500565" y="1572031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139976a6555_0_964"/>
          <p:cNvSpPr txBox="1"/>
          <p:nvPr/>
        </p:nvSpPr>
        <p:spPr>
          <a:xfrm>
            <a:off x="9299302" y="545142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139976a6555_0_96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992e8b133_0_19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6" name="Google Shape;526;g13992e8b133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441" y="327423"/>
            <a:ext cx="8215997" cy="57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13992e8b133_0_192"/>
          <p:cNvSpPr txBox="1"/>
          <p:nvPr/>
        </p:nvSpPr>
        <p:spPr>
          <a:xfrm>
            <a:off x="3383100" y="6168850"/>
            <a:ext cx="68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Source of image: h</a:t>
            </a:r>
            <a:r>
              <a:rPr b="0" i="0" lang="en-US" sz="1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ttp://www.infopixi.com/blog/types-of-visual-content/</a:t>
            </a: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9976a6555_0_992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2"/>
                </a:solidFill>
              </a:rPr>
              <a:t>Tips and tools for effective science communication </a:t>
            </a:r>
            <a:endParaRPr b="1" sz="3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t/>
            </a:r>
            <a:endParaRPr b="1" sz="3600">
              <a:solidFill>
                <a:srgbClr val="004494"/>
              </a:solidFill>
            </a:endParaRPr>
          </a:p>
        </p:txBody>
      </p:sp>
      <p:sp>
        <p:nvSpPr>
          <p:cNvPr id="533" name="Google Shape;533;g139976a6555_0_99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" name="Google Shape;534;g139976a6555_0_992"/>
          <p:cNvSpPr txBox="1"/>
          <p:nvPr>
            <p:ph idx="2" type="body"/>
          </p:nvPr>
        </p:nvSpPr>
        <p:spPr>
          <a:xfrm>
            <a:off x="7257275" y="3053300"/>
            <a:ext cx="4631700" cy="26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Avoid technical words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Curse of knowledge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Personal connection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Day-to-day examples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Char char="•"/>
            </a:pPr>
            <a:r>
              <a:rPr lang="en-US" sz="2800">
                <a:latin typeface="Titillium Web"/>
                <a:ea typeface="Titillium Web"/>
                <a:cs typeface="Titillium Web"/>
                <a:sym typeface="Titillium Web"/>
              </a:rPr>
              <a:t>Visualization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165100" lvl="0" marL="3429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35" name="Google Shape;535;g139976a6555_0_992"/>
          <p:cNvSpPr txBox="1"/>
          <p:nvPr/>
        </p:nvSpPr>
        <p:spPr>
          <a:xfrm>
            <a:off x="765550" y="4058775"/>
            <a:ext cx="4535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Remember, if the message did not go through it is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</a:t>
            </a:r>
            <a:r>
              <a:rPr i="0" lang="en-US" sz="2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the audiences’ fault</a:t>
            </a:r>
            <a:endParaRPr i="0" sz="14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36" name="Google Shape;536;g139976a6555_0_992"/>
          <p:cNvSpPr txBox="1"/>
          <p:nvPr/>
        </p:nvSpPr>
        <p:spPr>
          <a:xfrm>
            <a:off x="1222075" y="2311300"/>
            <a:ext cx="72840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AutoNum type="arabicPeriod"/>
            </a:pPr>
            <a:r>
              <a:rPr i="0" lang="en-US" sz="2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What is your goal?</a:t>
            </a:r>
            <a:r>
              <a:rPr i="0" lang="en-US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i="0" lang="en-US" sz="2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What is your message?</a:t>
            </a:r>
            <a:endParaRPr i="0" sz="28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AutoNum type="arabicPeriod"/>
            </a:pPr>
            <a:r>
              <a:rPr i="0" lang="en-US" sz="2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Who is your audience? </a:t>
            </a:r>
            <a:endParaRPr i="0" sz="28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992e8b133_0_572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DA3"/>
              </a:buClr>
              <a:buSzPts val="3600"/>
              <a:buNone/>
            </a:pPr>
            <a:r>
              <a:rPr b="1" lang="en-US" sz="3600">
                <a:solidFill>
                  <a:srgbClr val="FFFFFF"/>
                </a:solidFill>
              </a:rPr>
              <a:t>What do you think about this post? 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542" name="Google Shape;542;g13992e8b133_0_57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תמונה שמכילה טקסט&#10;&#10;התיאור נוצר באופן אוטומטי" id="543" name="Google Shape;543;g13992e8b133_0_5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5075" y="1674525"/>
            <a:ext cx="5022223" cy="502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992e8b133_0_761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DA3"/>
              </a:buClr>
              <a:buSzPts val="3600"/>
              <a:buNone/>
            </a:pPr>
            <a:r>
              <a:rPr b="1" lang="en-US" sz="3600">
                <a:solidFill>
                  <a:srgbClr val="FFFFFF"/>
                </a:solidFill>
              </a:rPr>
              <a:t>What do you think about this post? 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549" name="Google Shape;549;g13992e8b133_0_761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0" name="Google Shape;550;g13992e8b133_0_7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1750" y="1699225"/>
            <a:ext cx="5022224" cy="502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992e8b133_0_770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DA3"/>
              </a:buClr>
              <a:buSzPts val="3600"/>
              <a:buNone/>
            </a:pPr>
            <a:r>
              <a:rPr b="1" lang="en-US" sz="3600">
                <a:solidFill>
                  <a:srgbClr val="FFFFFF"/>
                </a:solidFill>
              </a:rPr>
              <a:t>What do you think about this post? 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556" name="Google Shape;556;g13992e8b133_0_77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תמונה שמכילה טקסט&#10;&#10;התיאור נוצר באופן אוטומטי" id="557" name="Google Shape;557;g13992e8b133_0_7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7314" y="1581775"/>
            <a:ext cx="8117726" cy="456739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3992e8b133_0_770"/>
          <p:cNvSpPr txBox="1"/>
          <p:nvPr/>
        </p:nvSpPr>
        <p:spPr>
          <a:xfrm>
            <a:off x="2396950" y="6290815"/>
            <a:ext cx="875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_bookchemistry - </a:t>
            </a:r>
            <a:r>
              <a:rPr b="0" i="0" lang="en-US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https://www.instagram.com/p/CdBXMXaqm3V/?igshid=YmMyMTA2M2Y%3D</a:t>
            </a: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992e8b133_0_780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DA3"/>
              </a:buClr>
              <a:buSzPts val="3600"/>
              <a:buNone/>
            </a:pPr>
            <a:r>
              <a:rPr b="1" lang="en-US" sz="3600">
                <a:solidFill>
                  <a:srgbClr val="FFFFFF"/>
                </a:solidFill>
              </a:rPr>
              <a:t>What do you think about this post? 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564" name="Google Shape;564;g13992e8b133_0_78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g13992e8b133_0_7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5075" y="1674525"/>
            <a:ext cx="6479518" cy="500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992e8b133_0_790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DA3"/>
              </a:buClr>
              <a:buSzPts val="3600"/>
              <a:buNone/>
            </a:pPr>
            <a:r>
              <a:rPr b="1" lang="en-US" sz="3600">
                <a:solidFill>
                  <a:srgbClr val="FFFFFF"/>
                </a:solidFill>
              </a:rPr>
              <a:t>What do you think about this post? 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571" name="Google Shape;571;g13992e8b133_0_79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2" name="Google Shape;572;g13992e8b133_0_7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1875" y="1674525"/>
            <a:ext cx="5528261" cy="49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13992e8b133_0_790"/>
          <p:cNvSpPr txBox="1"/>
          <p:nvPr/>
        </p:nvSpPr>
        <p:spPr>
          <a:xfrm>
            <a:off x="8945319" y="5420061"/>
            <a:ext cx="269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Source: @FoodUnfolded Instagram account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9976a6555_0_570"/>
          <p:cNvSpPr txBox="1"/>
          <p:nvPr>
            <p:ph idx="1" type="body"/>
          </p:nvPr>
        </p:nvSpPr>
        <p:spPr>
          <a:xfrm>
            <a:off x="347663" y="54133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3600">
                <a:solidFill>
                  <a:schemeClr val="lt1"/>
                </a:solidFill>
              </a:rPr>
              <a:t>On the Agenda</a:t>
            </a:r>
            <a:endParaRPr sz="3600"/>
          </a:p>
        </p:txBody>
      </p:sp>
      <p:sp>
        <p:nvSpPr>
          <p:cNvPr id="382" name="Google Shape;382;g139976a6555_0_570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3" name="Google Shape;383;g139976a6555_0_5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5573" y="1468361"/>
            <a:ext cx="3456300" cy="2073900"/>
          </a:xfrm>
          <a:prstGeom prst="round2DiagRect">
            <a:avLst>
              <a:gd fmla="val 1225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84" name="Google Shape;384;g139976a6555_0_570"/>
          <p:cNvSpPr txBox="1"/>
          <p:nvPr>
            <p:ph idx="2" type="body"/>
          </p:nvPr>
        </p:nvSpPr>
        <p:spPr>
          <a:xfrm>
            <a:off x="3700475" y="2029025"/>
            <a:ext cx="4566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3987" lvl="0" marL="17938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2400"/>
              <a:buFont typeface="Titillium Web"/>
              <a:buChar char="•"/>
            </a:pPr>
            <a:r>
              <a:rPr lang="en-US" sz="2400">
                <a:latin typeface="Titillium Web"/>
                <a:ea typeface="Titillium Web"/>
                <a:cs typeface="Titillium Web"/>
                <a:sym typeface="Titillium Web"/>
              </a:rPr>
              <a:t>What is communication?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153987" lvl="0" marL="179387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00ABA5"/>
              </a:buClr>
              <a:buSzPts val="2400"/>
              <a:buFont typeface="Titillium Web"/>
              <a:buChar char="•"/>
            </a:pPr>
            <a:r>
              <a:rPr lang="en-US" sz="2400">
                <a:latin typeface="Titillium Web"/>
                <a:ea typeface="Titillium Web"/>
                <a:cs typeface="Titillium Web"/>
                <a:sym typeface="Titillium Web"/>
              </a:rPr>
              <a:t>What is science communication?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153987" lvl="0" marL="179387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00ABA5"/>
              </a:buClr>
              <a:buSzPts val="2400"/>
              <a:buFont typeface="Titillium Web"/>
              <a:buChar char="•"/>
            </a:pPr>
            <a:r>
              <a:rPr lang="en-US" sz="2400">
                <a:latin typeface="Titillium Web"/>
                <a:ea typeface="Titillium Web"/>
                <a:cs typeface="Titillium Web"/>
                <a:sym typeface="Titillium Web"/>
              </a:rPr>
              <a:t>Tools for effective science communication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9976a6555_0_1044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DA3"/>
              </a:buClr>
              <a:buSzPts val="3600"/>
              <a:buNone/>
            </a:pPr>
            <a:r>
              <a:rPr b="1" lang="en-US" sz="3600">
                <a:solidFill>
                  <a:srgbClr val="0C4DA3"/>
                </a:solidFill>
              </a:rPr>
              <a:t>Summary: What have we discussed today? </a:t>
            </a:r>
            <a:endParaRPr b="1" sz="3600">
              <a:solidFill>
                <a:srgbClr val="0C4DA3"/>
              </a:solidFill>
            </a:endParaRPr>
          </a:p>
        </p:txBody>
      </p:sp>
      <p:sp>
        <p:nvSpPr>
          <p:cNvPr id="579" name="Google Shape;579;g139976a6555_0_104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0" name="Google Shape;580;g139976a6555_0_1044"/>
          <p:cNvSpPr txBox="1"/>
          <p:nvPr>
            <p:ph idx="2" type="body"/>
          </p:nvPr>
        </p:nvSpPr>
        <p:spPr>
          <a:xfrm>
            <a:off x="775801" y="2170050"/>
            <a:ext cx="85107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6687" lvl="0" marL="17938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Char char="•"/>
            </a:pPr>
            <a:r>
              <a:rPr lang="en-US" sz="2600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Science in everyday life</a:t>
            </a:r>
            <a:endParaRPr sz="1600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166687" lvl="0" marL="179387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Char char="•"/>
            </a:pPr>
            <a:r>
              <a:rPr lang="en-US" sz="2600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What is communication and what different types of communication are there?</a:t>
            </a:r>
            <a:endParaRPr sz="1600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166687" lvl="0" marL="179387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Char char="•"/>
            </a:pPr>
            <a:r>
              <a:rPr lang="en-US" sz="2600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What is science communication?</a:t>
            </a:r>
            <a:endParaRPr sz="1600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166687" lvl="0" marL="179387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Char char="•"/>
            </a:pPr>
            <a:r>
              <a:rPr lang="en-US" sz="2600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Who needs to communicate science and why? </a:t>
            </a:r>
            <a:endParaRPr sz="1600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166687" lvl="0" marL="179387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Char char="•"/>
            </a:pPr>
            <a:r>
              <a:rPr lang="en-US" sz="2600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Tools for effective science communication</a:t>
            </a:r>
            <a:endParaRPr sz="2600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81" name="Google Shape;581;g139976a6555_0_10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998" y="3506586"/>
            <a:ext cx="3456300" cy="2073900"/>
          </a:xfrm>
          <a:prstGeom prst="round2DiagRect">
            <a:avLst>
              <a:gd fmla="val 12259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9976a6555_0_1053"/>
          <p:cNvSpPr/>
          <p:nvPr/>
        </p:nvSpPr>
        <p:spPr>
          <a:xfrm>
            <a:off x="4760913" y="2351088"/>
            <a:ext cx="2654400" cy="709500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139976a6555_0_105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8" name="Google Shape;588;g139976a6555_0_1053"/>
          <p:cNvSpPr txBox="1"/>
          <p:nvPr/>
        </p:nvSpPr>
        <p:spPr>
          <a:xfrm>
            <a:off x="4641405" y="2336562"/>
            <a:ext cx="290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9976a6555_0_378"/>
          <p:cNvSpPr txBox="1"/>
          <p:nvPr>
            <p:ph idx="1" type="body"/>
          </p:nvPr>
        </p:nvSpPr>
        <p:spPr>
          <a:xfrm>
            <a:off x="2757518" y="1027125"/>
            <a:ext cx="78234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b="1" lang="en-US" sz="3600">
                <a:solidFill>
                  <a:srgbClr val="004494"/>
                </a:solidFill>
              </a:rPr>
              <a:t>Let's get to </a:t>
            </a:r>
            <a:r>
              <a:rPr b="1" lang="en-US" sz="3600">
                <a:solidFill>
                  <a:srgbClr val="004494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know</a:t>
            </a:r>
            <a:r>
              <a:rPr b="1" lang="en-US" sz="3600">
                <a:solidFill>
                  <a:srgbClr val="004494"/>
                </a:solidFill>
              </a:rPr>
              <a:t> each other</a:t>
            </a:r>
            <a:endParaRPr b="1" sz="3600">
              <a:solidFill>
                <a:srgbClr val="0C4DA3"/>
              </a:solidFill>
            </a:endParaRPr>
          </a:p>
        </p:txBody>
      </p:sp>
      <p:sp>
        <p:nvSpPr>
          <p:cNvPr id="390" name="Google Shape;390;g139976a6555_0_37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91" name="Google Shape;391;g139976a6555_0_378"/>
          <p:cNvGrpSpPr/>
          <p:nvPr/>
        </p:nvGrpSpPr>
        <p:grpSpPr>
          <a:xfrm>
            <a:off x="3743072" y="3480107"/>
            <a:ext cx="1288532" cy="1922855"/>
            <a:chOff x="7251590" y="1340672"/>
            <a:chExt cx="1288532" cy="1922855"/>
          </a:xfrm>
        </p:grpSpPr>
        <p:sp>
          <p:nvSpPr>
            <p:cNvPr id="392" name="Google Shape;392;g139976a6555_0_378"/>
            <p:cNvSpPr/>
            <p:nvPr/>
          </p:nvSpPr>
          <p:spPr>
            <a:xfrm>
              <a:off x="7251590" y="1340672"/>
              <a:ext cx="1288532" cy="1922855"/>
            </a:xfrm>
            <a:custGeom>
              <a:rect b="b" l="l" r="r" t="t"/>
              <a:pathLst>
                <a:path extrusionOk="0" h="29887" w="22990">
                  <a:moveTo>
                    <a:pt x="12589" y="0"/>
                  </a:moveTo>
                  <a:cubicBezTo>
                    <a:pt x="12421" y="0"/>
                    <a:pt x="12257" y="17"/>
                    <a:pt x="12114" y="29"/>
                  </a:cubicBezTo>
                  <a:cubicBezTo>
                    <a:pt x="11600" y="74"/>
                    <a:pt x="11062" y="183"/>
                    <a:pt x="10546" y="183"/>
                  </a:cubicBezTo>
                  <a:cubicBezTo>
                    <a:pt x="10520" y="183"/>
                    <a:pt x="10493" y="182"/>
                    <a:pt x="10467" y="182"/>
                  </a:cubicBezTo>
                  <a:cubicBezTo>
                    <a:pt x="10435" y="181"/>
                    <a:pt x="10403" y="181"/>
                    <a:pt x="10371" y="181"/>
                  </a:cubicBezTo>
                  <a:cubicBezTo>
                    <a:pt x="9202" y="181"/>
                    <a:pt x="8145" y="671"/>
                    <a:pt x="7124" y="1055"/>
                  </a:cubicBezTo>
                  <a:cubicBezTo>
                    <a:pt x="6261" y="1380"/>
                    <a:pt x="5355" y="1867"/>
                    <a:pt x="4604" y="2538"/>
                  </a:cubicBezTo>
                  <a:cubicBezTo>
                    <a:pt x="3877" y="3189"/>
                    <a:pt x="3169" y="3861"/>
                    <a:pt x="2642" y="4660"/>
                  </a:cubicBezTo>
                  <a:cubicBezTo>
                    <a:pt x="2185" y="5357"/>
                    <a:pt x="1676" y="6062"/>
                    <a:pt x="1563" y="6673"/>
                  </a:cubicBezTo>
                  <a:cubicBezTo>
                    <a:pt x="1057" y="7782"/>
                    <a:pt x="839" y="8717"/>
                    <a:pt x="579" y="9644"/>
                  </a:cubicBezTo>
                  <a:cubicBezTo>
                    <a:pt x="63" y="11484"/>
                    <a:pt x="1" y="13352"/>
                    <a:pt x="306" y="15203"/>
                  </a:cubicBezTo>
                  <a:cubicBezTo>
                    <a:pt x="552" y="16687"/>
                    <a:pt x="1243" y="18058"/>
                    <a:pt x="1801" y="19454"/>
                  </a:cubicBezTo>
                  <a:cubicBezTo>
                    <a:pt x="2441" y="21056"/>
                    <a:pt x="3452" y="22461"/>
                    <a:pt x="4506" y="23797"/>
                  </a:cubicBezTo>
                  <a:cubicBezTo>
                    <a:pt x="5405" y="24939"/>
                    <a:pt x="6355" y="26055"/>
                    <a:pt x="7371" y="27114"/>
                  </a:cubicBezTo>
                  <a:cubicBezTo>
                    <a:pt x="8305" y="28087"/>
                    <a:pt x="9343" y="28958"/>
                    <a:pt x="10464" y="29710"/>
                  </a:cubicBezTo>
                  <a:cubicBezTo>
                    <a:pt x="10637" y="29827"/>
                    <a:pt x="10800" y="29887"/>
                    <a:pt x="10978" y="29887"/>
                  </a:cubicBezTo>
                  <a:cubicBezTo>
                    <a:pt x="11103" y="29887"/>
                    <a:pt x="11235" y="29857"/>
                    <a:pt x="11382" y="29797"/>
                  </a:cubicBezTo>
                  <a:cubicBezTo>
                    <a:pt x="12213" y="29455"/>
                    <a:pt x="12575" y="28612"/>
                    <a:pt x="13275" y="28121"/>
                  </a:cubicBezTo>
                  <a:cubicBezTo>
                    <a:pt x="13867" y="27705"/>
                    <a:pt x="14253" y="26993"/>
                    <a:pt x="14851" y="26591"/>
                  </a:cubicBezTo>
                  <a:cubicBezTo>
                    <a:pt x="15519" y="26142"/>
                    <a:pt x="15799" y="25321"/>
                    <a:pt x="16551" y="24988"/>
                  </a:cubicBezTo>
                  <a:cubicBezTo>
                    <a:pt x="16628" y="24955"/>
                    <a:pt x="16683" y="24834"/>
                    <a:pt x="16714" y="24742"/>
                  </a:cubicBezTo>
                  <a:cubicBezTo>
                    <a:pt x="16897" y="24178"/>
                    <a:pt x="17424" y="23862"/>
                    <a:pt x="17814" y="23537"/>
                  </a:cubicBezTo>
                  <a:cubicBezTo>
                    <a:pt x="18356" y="23081"/>
                    <a:pt x="18622" y="22445"/>
                    <a:pt x="19084" y="21950"/>
                  </a:cubicBezTo>
                  <a:cubicBezTo>
                    <a:pt x="19400" y="21612"/>
                    <a:pt x="19663" y="21026"/>
                    <a:pt x="19971" y="20603"/>
                  </a:cubicBezTo>
                  <a:cubicBezTo>
                    <a:pt x="20701" y="19597"/>
                    <a:pt x="21172" y="18470"/>
                    <a:pt x="21721" y="17381"/>
                  </a:cubicBezTo>
                  <a:cubicBezTo>
                    <a:pt x="22076" y="16673"/>
                    <a:pt x="22093" y="15847"/>
                    <a:pt x="22376" y="15099"/>
                  </a:cubicBezTo>
                  <a:cubicBezTo>
                    <a:pt x="22705" y="14238"/>
                    <a:pt x="22561" y="13286"/>
                    <a:pt x="22840" y="12399"/>
                  </a:cubicBezTo>
                  <a:cubicBezTo>
                    <a:pt x="22989" y="11924"/>
                    <a:pt x="22776" y="11389"/>
                    <a:pt x="22700" y="10923"/>
                  </a:cubicBezTo>
                  <a:cubicBezTo>
                    <a:pt x="22519" y="9820"/>
                    <a:pt x="22518" y="8685"/>
                    <a:pt x="22071" y="7605"/>
                  </a:cubicBezTo>
                  <a:cubicBezTo>
                    <a:pt x="21607" y="6477"/>
                    <a:pt x="21252" y="5313"/>
                    <a:pt x="20424" y="4383"/>
                  </a:cubicBezTo>
                  <a:cubicBezTo>
                    <a:pt x="19826" y="3711"/>
                    <a:pt x="19381" y="2881"/>
                    <a:pt x="18481" y="2518"/>
                  </a:cubicBezTo>
                  <a:cubicBezTo>
                    <a:pt x="18354" y="2467"/>
                    <a:pt x="18261" y="2336"/>
                    <a:pt x="18244" y="2175"/>
                  </a:cubicBezTo>
                  <a:cubicBezTo>
                    <a:pt x="18232" y="2064"/>
                    <a:pt x="18195" y="1945"/>
                    <a:pt x="18083" y="1945"/>
                  </a:cubicBezTo>
                  <a:cubicBezTo>
                    <a:pt x="18064" y="1945"/>
                    <a:pt x="18043" y="1949"/>
                    <a:pt x="18019" y="1956"/>
                  </a:cubicBezTo>
                  <a:cubicBezTo>
                    <a:pt x="17989" y="1966"/>
                    <a:pt x="17961" y="1970"/>
                    <a:pt x="17934" y="1970"/>
                  </a:cubicBezTo>
                  <a:cubicBezTo>
                    <a:pt x="17651" y="1970"/>
                    <a:pt x="17551" y="1476"/>
                    <a:pt x="17275" y="1476"/>
                  </a:cubicBezTo>
                  <a:cubicBezTo>
                    <a:pt x="17202" y="1476"/>
                    <a:pt x="17118" y="1510"/>
                    <a:pt x="17014" y="1597"/>
                  </a:cubicBezTo>
                  <a:cubicBezTo>
                    <a:pt x="17002" y="1561"/>
                    <a:pt x="16972" y="1519"/>
                    <a:pt x="16980" y="1487"/>
                  </a:cubicBezTo>
                  <a:cubicBezTo>
                    <a:pt x="17027" y="1289"/>
                    <a:pt x="17009" y="1231"/>
                    <a:pt x="16960" y="1231"/>
                  </a:cubicBezTo>
                  <a:cubicBezTo>
                    <a:pt x="16899" y="1231"/>
                    <a:pt x="16792" y="1321"/>
                    <a:pt x="16706" y="1347"/>
                  </a:cubicBezTo>
                  <a:cubicBezTo>
                    <a:pt x="16669" y="1358"/>
                    <a:pt x="16630" y="1364"/>
                    <a:pt x="16592" y="1364"/>
                  </a:cubicBezTo>
                  <a:cubicBezTo>
                    <a:pt x="16481" y="1364"/>
                    <a:pt x="16375" y="1316"/>
                    <a:pt x="16320" y="1215"/>
                  </a:cubicBezTo>
                  <a:cubicBezTo>
                    <a:pt x="15961" y="543"/>
                    <a:pt x="15303" y="745"/>
                    <a:pt x="14744" y="665"/>
                  </a:cubicBezTo>
                  <a:cubicBezTo>
                    <a:pt x="14739" y="665"/>
                    <a:pt x="14733" y="664"/>
                    <a:pt x="14727" y="664"/>
                  </a:cubicBezTo>
                  <a:cubicBezTo>
                    <a:pt x="14665" y="664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5"/>
                  </a:cubicBezTo>
                  <a:cubicBezTo>
                    <a:pt x="14541" y="354"/>
                    <a:pt x="14500" y="263"/>
                    <a:pt x="14417" y="263"/>
                  </a:cubicBezTo>
                  <a:cubicBezTo>
                    <a:pt x="14304" y="263"/>
                    <a:pt x="14111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5" y="400"/>
                    <a:pt x="13867" y="396"/>
                    <a:pt x="13816" y="396"/>
                  </a:cubicBezTo>
                  <a:cubicBezTo>
                    <a:pt x="13793" y="396"/>
                    <a:pt x="13770" y="396"/>
                    <a:pt x="13746" y="396"/>
                  </a:cubicBezTo>
                  <a:cubicBezTo>
                    <a:pt x="13667" y="396"/>
                    <a:pt x="13584" y="388"/>
                    <a:pt x="13507" y="311"/>
                  </a:cubicBezTo>
                  <a:cubicBezTo>
                    <a:pt x="13252" y="59"/>
                    <a:pt x="12911" y="0"/>
                    <a:pt x="12589" y="0"/>
                  </a:cubicBezTo>
                  <a:close/>
                </a:path>
              </a:pathLst>
            </a:custGeom>
            <a:solidFill>
              <a:srgbClr val="809AE9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עריכת שולחן עם מילוי מלא" id="393" name="Google Shape;393;g139976a6555_0_3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34331" y="1761209"/>
              <a:ext cx="923029" cy="9230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g139976a6555_0_378"/>
          <p:cNvGrpSpPr/>
          <p:nvPr/>
        </p:nvGrpSpPr>
        <p:grpSpPr>
          <a:xfrm>
            <a:off x="8126820" y="3781221"/>
            <a:ext cx="1288532" cy="1922855"/>
            <a:chOff x="5090161" y="1340672"/>
            <a:chExt cx="1288532" cy="1922855"/>
          </a:xfrm>
        </p:grpSpPr>
        <p:sp>
          <p:nvSpPr>
            <p:cNvPr id="395" name="Google Shape;395;g139976a6555_0_378"/>
            <p:cNvSpPr/>
            <p:nvPr/>
          </p:nvSpPr>
          <p:spPr>
            <a:xfrm>
              <a:off x="5090161" y="1340672"/>
              <a:ext cx="1288532" cy="1922855"/>
            </a:xfrm>
            <a:custGeom>
              <a:rect b="b" l="l" r="r" t="t"/>
              <a:pathLst>
                <a:path extrusionOk="0" h="29887" w="22990">
                  <a:moveTo>
                    <a:pt x="12589" y="0"/>
                  </a:moveTo>
                  <a:cubicBezTo>
                    <a:pt x="12421" y="0"/>
                    <a:pt x="12257" y="17"/>
                    <a:pt x="12114" y="29"/>
                  </a:cubicBezTo>
                  <a:cubicBezTo>
                    <a:pt x="11600" y="74"/>
                    <a:pt x="11062" y="183"/>
                    <a:pt x="10546" y="183"/>
                  </a:cubicBezTo>
                  <a:cubicBezTo>
                    <a:pt x="10520" y="183"/>
                    <a:pt x="10493" y="182"/>
                    <a:pt x="10467" y="182"/>
                  </a:cubicBezTo>
                  <a:cubicBezTo>
                    <a:pt x="10435" y="181"/>
                    <a:pt x="10403" y="181"/>
                    <a:pt x="10371" y="181"/>
                  </a:cubicBezTo>
                  <a:cubicBezTo>
                    <a:pt x="9202" y="181"/>
                    <a:pt x="8145" y="671"/>
                    <a:pt x="7124" y="1055"/>
                  </a:cubicBezTo>
                  <a:cubicBezTo>
                    <a:pt x="6261" y="1380"/>
                    <a:pt x="5355" y="1867"/>
                    <a:pt x="4604" y="2538"/>
                  </a:cubicBezTo>
                  <a:cubicBezTo>
                    <a:pt x="3877" y="3189"/>
                    <a:pt x="3169" y="3861"/>
                    <a:pt x="2642" y="4660"/>
                  </a:cubicBezTo>
                  <a:cubicBezTo>
                    <a:pt x="2185" y="5357"/>
                    <a:pt x="1676" y="6062"/>
                    <a:pt x="1563" y="6673"/>
                  </a:cubicBezTo>
                  <a:cubicBezTo>
                    <a:pt x="1057" y="7782"/>
                    <a:pt x="839" y="8717"/>
                    <a:pt x="579" y="9644"/>
                  </a:cubicBezTo>
                  <a:cubicBezTo>
                    <a:pt x="63" y="11484"/>
                    <a:pt x="1" y="13352"/>
                    <a:pt x="306" y="15203"/>
                  </a:cubicBezTo>
                  <a:cubicBezTo>
                    <a:pt x="552" y="16687"/>
                    <a:pt x="1243" y="18058"/>
                    <a:pt x="1801" y="19454"/>
                  </a:cubicBezTo>
                  <a:cubicBezTo>
                    <a:pt x="2441" y="21056"/>
                    <a:pt x="3452" y="22461"/>
                    <a:pt x="4506" y="23797"/>
                  </a:cubicBezTo>
                  <a:cubicBezTo>
                    <a:pt x="5405" y="24939"/>
                    <a:pt x="6355" y="26055"/>
                    <a:pt x="7371" y="27114"/>
                  </a:cubicBezTo>
                  <a:cubicBezTo>
                    <a:pt x="8305" y="28087"/>
                    <a:pt x="9343" y="28958"/>
                    <a:pt x="10464" y="29710"/>
                  </a:cubicBezTo>
                  <a:cubicBezTo>
                    <a:pt x="10637" y="29827"/>
                    <a:pt x="10800" y="29887"/>
                    <a:pt x="10978" y="29887"/>
                  </a:cubicBezTo>
                  <a:cubicBezTo>
                    <a:pt x="11103" y="29887"/>
                    <a:pt x="11235" y="29857"/>
                    <a:pt x="11382" y="29797"/>
                  </a:cubicBezTo>
                  <a:cubicBezTo>
                    <a:pt x="12213" y="29455"/>
                    <a:pt x="12575" y="28612"/>
                    <a:pt x="13275" y="28121"/>
                  </a:cubicBezTo>
                  <a:cubicBezTo>
                    <a:pt x="13867" y="27705"/>
                    <a:pt x="14253" y="26993"/>
                    <a:pt x="14851" y="26591"/>
                  </a:cubicBezTo>
                  <a:cubicBezTo>
                    <a:pt x="15519" y="26142"/>
                    <a:pt x="15799" y="25321"/>
                    <a:pt x="16551" y="24988"/>
                  </a:cubicBezTo>
                  <a:cubicBezTo>
                    <a:pt x="16628" y="24955"/>
                    <a:pt x="16683" y="24834"/>
                    <a:pt x="16714" y="24742"/>
                  </a:cubicBezTo>
                  <a:cubicBezTo>
                    <a:pt x="16897" y="24178"/>
                    <a:pt x="17424" y="23862"/>
                    <a:pt x="17814" y="23537"/>
                  </a:cubicBezTo>
                  <a:cubicBezTo>
                    <a:pt x="18356" y="23081"/>
                    <a:pt x="18622" y="22445"/>
                    <a:pt x="19084" y="21950"/>
                  </a:cubicBezTo>
                  <a:cubicBezTo>
                    <a:pt x="19400" y="21612"/>
                    <a:pt x="19663" y="21026"/>
                    <a:pt x="19971" y="20603"/>
                  </a:cubicBezTo>
                  <a:cubicBezTo>
                    <a:pt x="20701" y="19597"/>
                    <a:pt x="21172" y="18470"/>
                    <a:pt x="21721" y="17381"/>
                  </a:cubicBezTo>
                  <a:cubicBezTo>
                    <a:pt x="22076" y="16673"/>
                    <a:pt x="22093" y="15847"/>
                    <a:pt x="22376" y="15099"/>
                  </a:cubicBezTo>
                  <a:cubicBezTo>
                    <a:pt x="22705" y="14238"/>
                    <a:pt x="22561" y="13286"/>
                    <a:pt x="22840" y="12399"/>
                  </a:cubicBezTo>
                  <a:cubicBezTo>
                    <a:pt x="22989" y="11924"/>
                    <a:pt x="22776" y="11389"/>
                    <a:pt x="22700" y="10923"/>
                  </a:cubicBezTo>
                  <a:cubicBezTo>
                    <a:pt x="22519" y="9820"/>
                    <a:pt x="22518" y="8685"/>
                    <a:pt x="22071" y="7605"/>
                  </a:cubicBezTo>
                  <a:cubicBezTo>
                    <a:pt x="21607" y="6477"/>
                    <a:pt x="21252" y="5313"/>
                    <a:pt x="20424" y="4383"/>
                  </a:cubicBezTo>
                  <a:cubicBezTo>
                    <a:pt x="19826" y="3711"/>
                    <a:pt x="19381" y="2881"/>
                    <a:pt x="18481" y="2518"/>
                  </a:cubicBezTo>
                  <a:cubicBezTo>
                    <a:pt x="18354" y="2467"/>
                    <a:pt x="18261" y="2336"/>
                    <a:pt x="18244" y="2175"/>
                  </a:cubicBezTo>
                  <a:cubicBezTo>
                    <a:pt x="18232" y="2064"/>
                    <a:pt x="18195" y="1945"/>
                    <a:pt x="18083" y="1945"/>
                  </a:cubicBezTo>
                  <a:cubicBezTo>
                    <a:pt x="18064" y="1945"/>
                    <a:pt x="18043" y="1949"/>
                    <a:pt x="18019" y="1956"/>
                  </a:cubicBezTo>
                  <a:cubicBezTo>
                    <a:pt x="17989" y="1966"/>
                    <a:pt x="17961" y="1970"/>
                    <a:pt x="17934" y="1970"/>
                  </a:cubicBezTo>
                  <a:cubicBezTo>
                    <a:pt x="17651" y="1970"/>
                    <a:pt x="17551" y="1476"/>
                    <a:pt x="17275" y="1476"/>
                  </a:cubicBezTo>
                  <a:cubicBezTo>
                    <a:pt x="17202" y="1476"/>
                    <a:pt x="17118" y="1510"/>
                    <a:pt x="17014" y="1597"/>
                  </a:cubicBezTo>
                  <a:cubicBezTo>
                    <a:pt x="17002" y="1561"/>
                    <a:pt x="16972" y="1519"/>
                    <a:pt x="16980" y="1487"/>
                  </a:cubicBezTo>
                  <a:cubicBezTo>
                    <a:pt x="17027" y="1289"/>
                    <a:pt x="17009" y="1231"/>
                    <a:pt x="16960" y="1231"/>
                  </a:cubicBezTo>
                  <a:cubicBezTo>
                    <a:pt x="16899" y="1231"/>
                    <a:pt x="16792" y="1321"/>
                    <a:pt x="16706" y="1347"/>
                  </a:cubicBezTo>
                  <a:cubicBezTo>
                    <a:pt x="16669" y="1358"/>
                    <a:pt x="16630" y="1364"/>
                    <a:pt x="16592" y="1364"/>
                  </a:cubicBezTo>
                  <a:cubicBezTo>
                    <a:pt x="16481" y="1364"/>
                    <a:pt x="16375" y="1316"/>
                    <a:pt x="16320" y="1215"/>
                  </a:cubicBezTo>
                  <a:cubicBezTo>
                    <a:pt x="15961" y="543"/>
                    <a:pt x="15303" y="745"/>
                    <a:pt x="14744" y="665"/>
                  </a:cubicBezTo>
                  <a:cubicBezTo>
                    <a:pt x="14739" y="665"/>
                    <a:pt x="14733" y="664"/>
                    <a:pt x="14727" y="664"/>
                  </a:cubicBezTo>
                  <a:cubicBezTo>
                    <a:pt x="14665" y="664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5"/>
                  </a:cubicBezTo>
                  <a:cubicBezTo>
                    <a:pt x="14541" y="354"/>
                    <a:pt x="14500" y="263"/>
                    <a:pt x="14417" y="263"/>
                  </a:cubicBezTo>
                  <a:cubicBezTo>
                    <a:pt x="14304" y="263"/>
                    <a:pt x="14111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5" y="400"/>
                    <a:pt x="13867" y="396"/>
                    <a:pt x="13816" y="396"/>
                  </a:cubicBezTo>
                  <a:cubicBezTo>
                    <a:pt x="13793" y="396"/>
                    <a:pt x="13770" y="396"/>
                    <a:pt x="13746" y="396"/>
                  </a:cubicBezTo>
                  <a:cubicBezTo>
                    <a:pt x="13667" y="396"/>
                    <a:pt x="13584" y="388"/>
                    <a:pt x="13507" y="311"/>
                  </a:cubicBezTo>
                  <a:cubicBezTo>
                    <a:pt x="13252" y="59"/>
                    <a:pt x="12911" y="0"/>
                    <a:pt x="12589" y="0"/>
                  </a:cubicBezTo>
                  <a:close/>
                </a:path>
              </a:pathLst>
            </a:custGeom>
            <a:solidFill>
              <a:srgbClr val="C6196E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מכונית עם מילוי מלא" id="396" name="Google Shape;396;g139976a6555_0_3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77217" y="174878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7" name="Google Shape;397;g139976a6555_0_378"/>
          <p:cNvGrpSpPr/>
          <p:nvPr/>
        </p:nvGrpSpPr>
        <p:grpSpPr>
          <a:xfrm>
            <a:off x="1590627" y="2463781"/>
            <a:ext cx="1288532" cy="1922855"/>
            <a:chOff x="2833316" y="1261309"/>
            <a:chExt cx="1288532" cy="1922855"/>
          </a:xfrm>
        </p:grpSpPr>
        <p:sp>
          <p:nvSpPr>
            <p:cNvPr id="398" name="Google Shape;398;g139976a6555_0_378"/>
            <p:cNvSpPr/>
            <p:nvPr/>
          </p:nvSpPr>
          <p:spPr>
            <a:xfrm>
              <a:off x="2833316" y="1261309"/>
              <a:ext cx="1288532" cy="1922855"/>
            </a:xfrm>
            <a:custGeom>
              <a:rect b="b" l="l" r="r" t="t"/>
              <a:pathLst>
                <a:path extrusionOk="0" h="29887" w="22990">
                  <a:moveTo>
                    <a:pt x="12589" y="0"/>
                  </a:moveTo>
                  <a:cubicBezTo>
                    <a:pt x="12421" y="0"/>
                    <a:pt x="12257" y="17"/>
                    <a:pt x="12114" y="29"/>
                  </a:cubicBezTo>
                  <a:cubicBezTo>
                    <a:pt x="11600" y="74"/>
                    <a:pt x="11062" y="183"/>
                    <a:pt x="10546" y="183"/>
                  </a:cubicBezTo>
                  <a:cubicBezTo>
                    <a:pt x="10520" y="183"/>
                    <a:pt x="10493" y="182"/>
                    <a:pt x="10467" y="182"/>
                  </a:cubicBezTo>
                  <a:cubicBezTo>
                    <a:pt x="10435" y="181"/>
                    <a:pt x="10403" y="181"/>
                    <a:pt x="10371" y="181"/>
                  </a:cubicBezTo>
                  <a:cubicBezTo>
                    <a:pt x="9202" y="181"/>
                    <a:pt x="8145" y="671"/>
                    <a:pt x="7124" y="1055"/>
                  </a:cubicBezTo>
                  <a:cubicBezTo>
                    <a:pt x="6261" y="1380"/>
                    <a:pt x="5355" y="1867"/>
                    <a:pt x="4604" y="2538"/>
                  </a:cubicBezTo>
                  <a:cubicBezTo>
                    <a:pt x="3877" y="3189"/>
                    <a:pt x="3169" y="3861"/>
                    <a:pt x="2642" y="4660"/>
                  </a:cubicBezTo>
                  <a:cubicBezTo>
                    <a:pt x="2185" y="5357"/>
                    <a:pt x="1676" y="6062"/>
                    <a:pt x="1563" y="6673"/>
                  </a:cubicBezTo>
                  <a:cubicBezTo>
                    <a:pt x="1057" y="7782"/>
                    <a:pt x="839" y="8717"/>
                    <a:pt x="579" y="9644"/>
                  </a:cubicBezTo>
                  <a:cubicBezTo>
                    <a:pt x="63" y="11484"/>
                    <a:pt x="1" y="13352"/>
                    <a:pt x="306" y="15203"/>
                  </a:cubicBezTo>
                  <a:cubicBezTo>
                    <a:pt x="552" y="16687"/>
                    <a:pt x="1243" y="18058"/>
                    <a:pt x="1801" y="19454"/>
                  </a:cubicBezTo>
                  <a:cubicBezTo>
                    <a:pt x="2441" y="21056"/>
                    <a:pt x="3452" y="22461"/>
                    <a:pt x="4506" y="23797"/>
                  </a:cubicBezTo>
                  <a:cubicBezTo>
                    <a:pt x="5405" y="24939"/>
                    <a:pt x="6355" y="26055"/>
                    <a:pt x="7371" y="27114"/>
                  </a:cubicBezTo>
                  <a:cubicBezTo>
                    <a:pt x="8305" y="28087"/>
                    <a:pt x="9343" y="28958"/>
                    <a:pt x="10464" y="29710"/>
                  </a:cubicBezTo>
                  <a:cubicBezTo>
                    <a:pt x="10637" y="29827"/>
                    <a:pt x="10800" y="29887"/>
                    <a:pt x="10978" y="29887"/>
                  </a:cubicBezTo>
                  <a:cubicBezTo>
                    <a:pt x="11103" y="29887"/>
                    <a:pt x="11235" y="29857"/>
                    <a:pt x="11382" y="29797"/>
                  </a:cubicBezTo>
                  <a:cubicBezTo>
                    <a:pt x="12213" y="29455"/>
                    <a:pt x="12575" y="28612"/>
                    <a:pt x="13275" y="28121"/>
                  </a:cubicBezTo>
                  <a:cubicBezTo>
                    <a:pt x="13867" y="27705"/>
                    <a:pt x="14253" y="26993"/>
                    <a:pt x="14851" y="26591"/>
                  </a:cubicBezTo>
                  <a:cubicBezTo>
                    <a:pt x="15519" y="26142"/>
                    <a:pt x="15799" y="25321"/>
                    <a:pt x="16551" y="24988"/>
                  </a:cubicBezTo>
                  <a:cubicBezTo>
                    <a:pt x="16628" y="24955"/>
                    <a:pt x="16683" y="24834"/>
                    <a:pt x="16714" y="24742"/>
                  </a:cubicBezTo>
                  <a:cubicBezTo>
                    <a:pt x="16897" y="24178"/>
                    <a:pt x="17424" y="23862"/>
                    <a:pt x="17814" y="23537"/>
                  </a:cubicBezTo>
                  <a:cubicBezTo>
                    <a:pt x="18356" y="23081"/>
                    <a:pt x="18622" y="22445"/>
                    <a:pt x="19084" y="21950"/>
                  </a:cubicBezTo>
                  <a:cubicBezTo>
                    <a:pt x="19400" y="21612"/>
                    <a:pt x="19663" y="21026"/>
                    <a:pt x="19971" y="20603"/>
                  </a:cubicBezTo>
                  <a:cubicBezTo>
                    <a:pt x="20701" y="19597"/>
                    <a:pt x="21172" y="18470"/>
                    <a:pt x="21721" y="17381"/>
                  </a:cubicBezTo>
                  <a:cubicBezTo>
                    <a:pt x="22076" y="16673"/>
                    <a:pt x="22093" y="15847"/>
                    <a:pt x="22376" y="15099"/>
                  </a:cubicBezTo>
                  <a:cubicBezTo>
                    <a:pt x="22705" y="14238"/>
                    <a:pt x="22561" y="13286"/>
                    <a:pt x="22840" y="12399"/>
                  </a:cubicBezTo>
                  <a:cubicBezTo>
                    <a:pt x="22989" y="11924"/>
                    <a:pt x="22776" y="11389"/>
                    <a:pt x="22700" y="10923"/>
                  </a:cubicBezTo>
                  <a:cubicBezTo>
                    <a:pt x="22519" y="9820"/>
                    <a:pt x="22518" y="8685"/>
                    <a:pt x="22071" y="7605"/>
                  </a:cubicBezTo>
                  <a:cubicBezTo>
                    <a:pt x="21607" y="6477"/>
                    <a:pt x="21252" y="5313"/>
                    <a:pt x="20424" y="4383"/>
                  </a:cubicBezTo>
                  <a:cubicBezTo>
                    <a:pt x="19826" y="3711"/>
                    <a:pt x="19381" y="2881"/>
                    <a:pt x="18481" y="2518"/>
                  </a:cubicBezTo>
                  <a:cubicBezTo>
                    <a:pt x="18354" y="2467"/>
                    <a:pt x="18261" y="2336"/>
                    <a:pt x="18244" y="2175"/>
                  </a:cubicBezTo>
                  <a:cubicBezTo>
                    <a:pt x="18232" y="2064"/>
                    <a:pt x="18195" y="1945"/>
                    <a:pt x="18083" y="1945"/>
                  </a:cubicBezTo>
                  <a:cubicBezTo>
                    <a:pt x="18064" y="1945"/>
                    <a:pt x="18043" y="1949"/>
                    <a:pt x="18019" y="1956"/>
                  </a:cubicBezTo>
                  <a:cubicBezTo>
                    <a:pt x="17989" y="1966"/>
                    <a:pt x="17961" y="1970"/>
                    <a:pt x="17934" y="1970"/>
                  </a:cubicBezTo>
                  <a:cubicBezTo>
                    <a:pt x="17651" y="1970"/>
                    <a:pt x="17551" y="1476"/>
                    <a:pt x="17275" y="1476"/>
                  </a:cubicBezTo>
                  <a:cubicBezTo>
                    <a:pt x="17202" y="1476"/>
                    <a:pt x="17118" y="1510"/>
                    <a:pt x="17014" y="1597"/>
                  </a:cubicBezTo>
                  <a:cubicBezTo>
                    <a:pt x="17002" y="1561"/>
                    <a:pt x="16972" y="1519"/>
                    <a:pt x="16980" y="1487"/>
                  </a:cubicBezTo>
                  <a:cubicBezTo>
                    <a:pt x="17027" y="1289"/>
                    <a:pt x="17009" y="1231"/>
                    <a:pt x="16960" y="1231"/>
                  </a:cubicBezTo>
                  <a:cubicBezTo>
                    <a:pt x="16899" y="1231"/>
                    <a:pt x="16792" y="1321"/>
                    <a:pt x="16706" y="1347"/>
                  </a:cubicBezTo>
                  <a:cubicBezTo>
                    <a:pt x="16669" y="1358"/>
                    <a:pt x="16630" y="1364"/>
                    <a:pt x="16592" y="1364"/>
                  </a:cubicBezTo>
                  <a:cubicBezTo>
                    <a:pt x="16481" y="1364"/>
                    <a:pt x="16375" y="1316"/>
                    <a:pt x="16320" y="1215"/>
                  </a:cubicBezTo>
                  <a:cubicBezTo>
                    <a:pt x="15961" y="543"/>
                    <a:pt x="15303" y="745"/>
                    <a:pt x="14744" y="665"/>
                  </a:cubicBezTo>
                  <a:cubicBezTo>
                    <a:pt x="14739" y="665"/>
                    <a:pt x="14733" y="664"/>
                    <a:pt x="14727" y="664"/>
                  </a:cubicBezTo>
                  <a:cubicBezTo>
                    <a:pt x="14665" y="664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5"/>
                  </a:cubicBezTo>
                  <a:cubicBezTo>
                    <a:pt x="14541" y="354"/>
                    <a:pt x="14500" y="263"/>
                    <a:pt x="14417" y="263"/>
                  </a:cubicBezTo>
                  <a:cubicBezTo>
                    <a:pt x="14304" y="263"/>
                    <a:pt x="14111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5" y="400"/>
                    <a:pt x="13867" y="396"/>
                    <a:pt x="13816" y="396"/>
                  </a:cubicBezTo>
                  <a:cubicBezTo>
                    <a:pt x="13793" y="396"/>
                    <a:pt x="13770" y="396"/>
                    <a:pt x="13746" y="396"/>
                  </a:cubicBezTo>
                  <a:cubicBezTo>
                    <a:pt x="13667" y="396"/>
                    <a:pt x="13584" y="388"/>
                    <a:pt x="13507" y="311"/>
                  </a:cubicBezTo>
                  <a:cubicBezTo>
                    <a:pt x="13252" y="59"/>
                    <a:pt x="12911" y="0"/>
                    <a:pt x="12589" y="0"/>
                  </a:cubicBezTo>
                  <a:close/>
                </a:path>
              </a:pathLst>
            </a:custGeom>
            <a:solidFill>
              <a:srgbClr val="79FEFB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mart Phone outline" id="399" name="Google Shape;399;g139976a6555_0_3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53909" y="167373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g139976a6555_0_378"/>
          <p:cNvGrpSpPr/>
          <p:nvPr/>
        </p:nvGrpSpPr>
        <p:grpSpPr>
          <a:xfrm>
            <a:off x="5974375" y="2559882"/>
            <a:ext cx="1288532" cy="1922855"/>
            <a:chOff x="5090161" y="1340672"/>
            <a:chExt cx="1288532" cy="1922855"/>
          </a:xfrm>
        </p:grpSpPr>
        <p:sp>
          <p:nvSpPr>
            <p:cNvPr id="401" name="Google Shape;401;g139976a6555_0_378"/>
            <p:cNvSpPr/>
            <p:nvPr/>
          </p:nvSpPr>
          <p:spPr>
            <a:xfrm>
              <a:off x="5090161" y="1340672"/>
              <a:ext cx="1288532" cy="1922855"/>
            </a:xfrm>
            <a:custGeom>
              <a:rect b="b" l="l" r="r" t="t"/>
              <a:pathLst>
                <a:path extrusionOk="0" h="29887" w="22990">
                  <a:moveTo>
                    <a:pt x="12589" y="0"/>
                  </a:moveTo>
                  <a:cubicBezTo>
                    <a:pt x="12421" y="0"/>
                    <a:pt x="12257" y="17"/>
                    <a:pt x="12114" y="29"/>
                  </a:cubicBezTo>
                  <a:cubicBezTo>
                    <a:pt x="11600" y="74"/>
                    <a:pt x="11062" y="183"/>
                    <a:pt x="10546" y="183"/>
                  </a:cubicBezTo>
                  <a:cubicBezTo>
                    <a:pt x="10520" y="183"/>
                    <a:pt x="10493" y="182"/>
                    <a:pt x="10467" y="182"/>
                  </a:cubicBezTo>
                  <a:cubicBezTo>
                    <a:pt x="10435" y="181"/>
                    <a:pt x="10403" y="181"/>
                    <a:pt x="10371" y="181"/>
                  </a:cubicBezTo>
                  <a:cubicBezTo>
                    <a:pt x="9202" y="181"/>
                    <a:pt x="8145" y="671"/>
                    <a:pt x="7124" y="1055"/>
                  </a:cubicBezTo>
                  <a:cubicBezTo>
                    <a:pt x="6261" y="1380"/>
                    <a:pt x="5355" y="1867"/>
                    <a:pt x="4604" y="2538"/>
                  </a:cubicBezTo>
                  <a:cubicBezTo>
                    <a:pt x="3877" y="3189"/>
                    <a:pt x="3169" y="3861"/>
                    <a:pt x="2642" y="4660"/>
                  </a:cubicBezTo>
                  <a:cubicBezTo>
                    <a:pt x="2185" y="5357"/>
                    <a:pt x="1676" y="6062"/>
                    <a:pt x="1563" y="6673"/>
                  </a:cubicBezTo>
                  <a:cubicBezTo>
                    <a:pt x="1057" y="7782"/>
                    <a:pt x="839" y="8717"/>
                    <a:pt x="579" y="9644"/>
                  </a:cubicBezTo>
                  <a:cubicBezTo>
                    <a:pt x="63" y="11484"/>
                    <a:pt x="1" y="13352"/>
                    <a:pt x="306" y="15203"/>
                  </a:cubicBezTo>
                  <a:cubicBezTo>
                    <a:pt x="552" y="16687"/>
                    <a:pt x="1243" y="18058"/>
                    <a:pt x="1801" y="19454"/>
                  </a:cubicBezTo>
                  <a:cubicBezTo>
                    <a:pt x="2441" y="21056"/>
                    <a:pt x="3452" y="22461"/>
                    <a:pt x="4506" y="23797"/>
                  </a:cubicBezTo>
                  <a:cubicBezTo>
                    <a:pt x="5405" y="24939"/>
                    <a:pt x="6355" y="26055"/>
                    <a:pt x="7371" y="27114"/>
                  </a:cubicBezTo>
                  <a:cubicBezTo>
                    <a:pt x="8305" y="28087"/>
                    <a:pt x="9343" y="28958"/>
                    <a:pt x="10464" y="29710"/>
                  </a:cubicBezTo>
                  <a:cubicBezTo>
                    <a:pt x="10637" y="29827"/>
                    <a:pt x="10800" y="29887"/>
                    <a:pt x="10978" y="29887"/>
                  </a:cubicBezTo>
                  <a:cubicBezTo>
                    <a:pt x="11103" y="29887"/>
                    <a:pt x="11235" y="29857"/>
                    <a:pt x="11382" y="29797"/>
                  </a:cubicBezTo>
                  <a:cubicBezTo>
                    <a:pt x="12213" y="29455"/>
                    <a:pt x="12575" y="28612"/>
                    <a:pt x="13275" y="28121"/>
                  </a:cubicBezTo>
                  <a:cubicBezTo>
                    <a:pt x="13867" y="27705"/>
                    <a:pt x="14253" y="26993"/>
                    <a:pt x="14851" y="26591"/>
                  </a:cubicBezTo>
                  <a:cubicBezTo>
                    <a:pt x="15519" y="26142"/>
                    <a:pt x="15799" y="25321"/>
                    <a:pt x="16551" y="24988"/>
                  </a:cubicBezTo>
                  <a:cubicBezTo>
                    <a:pt x="16628" y="24955"/>
                    <a:pt x="16683" y="24834"/>
                    <a:pt x="16714" y="24742"/>
                  </a:cubicBezTo>
                  <a:cubicBezTo>
                    <a:pt x="16897" y="24178"/>
                    <a:pt x="17424" y="23862"/>
                    <a:pt x="17814" y="23537"/>
                  </a:cubicBezTo>
                  <a:cubicBezTo>
                    <a:pt x="18356" y="23081"/>
                    <a:pt x="18622" y="22445"/>
                    <a:pt x="19084" y="21950"/>
                  </a:cubicBezTo>
                  <a:cubicBezTo>
                    <a:pt x="19400" y="21612"/>
                    <a:pt x="19663" y="21026"/>
                    <a:pt x="19971" y="20603"/>
                  </a:cubicBezTo>
                  <a:cubicBezTo>
                    <a:pt x="20701" y="19597"/>
                    <a:pt x="21172" y="18470"/>
                    <a:pt x="21721" y="17381"/>
                  </a:cubicBezTo>
                  <a:cubicBezTo>
                    <a:pt x="22076" y="16673"/>
                    <a:pt x="22093" y="15847"/>
                    <a:pt x="22376" y="15099"/>
                  </a:cubicBezTo>
                  <a:cubicBezTo>
                    <a:pt x="22705" y="14238"/>
                    <a:pt x="22561" y="13286"/>
                    <a:pt x="22840" y="12399"/>
                  </a:cubicBezTo>
                  <a:cubicBezTo>
                    <a:pt x="22989" y="11924"/>
                    <a:pt x="22776" y="11389"/>
                    <a:pt x="22700" y="10923"/>
                  </a:cubicBezTo>
                  <a:cubicBezTo>
                    <a:pt x="22519" y="9820"/>
                    <a:pt x="22518" y="8685"/>
                    <a:pt x="22071" y="7605"/>
                  </a:cubicBezTo>
                  <a:cubicBezTo>
                    <a:pt x="21607" y="6477"/>
                    <a:pt x="21252" y="5313"/>
                    <a:pt x="20424" y="4383"/>
                  </a:cubicBezTo>
                  <a:cubicBezTo>
                    <a:pt x="19826" y="3711"/>
                    <a:pt x="19381" y="2881"/>
                    <a:pt x="18481" y="2518"/>
                  </a:cubicBezTo>
                  <a:cubicBezTo>
                    <a:pt x="18354" y="2467"/>
                    <a:pt x="18261" y="2336"/>
                    <a:pt x="18244" y="2175"/>
                  </a:cubicBezTo>
                  <a:cubicBezTo>
                    <a:pt x="18232" y="2064"/>
                    <a:pt x="18195" y="1945"/>
                    <a:pt x="18083" y="1945"/>
                  </a:cubicBezTo>
                  <a:cubicBezTo>
                    <a:pt x="18064" y="1945"/>
                    <a:pt x="18043" y="1949"/>
                    <a:pt x="18019" y="1956"/>
                  </a:cubicBezTo>
                  <a:cubicBezTo>
                    <a:pt x="17989" y="1966"/>
                    <a:pt x="17961" y="1970"/>
                    <a:pt x="17934" y="1970"/>
                  </a:cubicBezTo>
                  <a:cubicBezTo>
                    <a:pt x="17651" y="1970"/>
                    <a:pt x="17551" y="1476"/>
                    <a:pt x="17275" y="1476"/>
                  </a:cubicBezTo>
                  <a:cubicBezTo>
                    <a:pt x="17202" y="1476"/>
                    <a:pt x="17118" y="1510"/>
                    <a:pt x="17014" y="1597"/>
                  </a:cubicBezTo>
                  <a:cubicBezTo>
                    <a:pt x="17002" y="1561"/>
                    <a:pt x="16972" y="1519"/>
                    <a:pt x="16980" y="1487"/>
                  </a:cubicBezTo>
                  <a:cubicBezTo>
                    <a:pt x="17027" y="1289"/>
                    <a:pt x="17009" y="1231"/>
                    <a:pt x="16960" y="1231"/>
                  </a:cubicBezTo>
                  <a:cubicBezTo>
                    <a:pt x="16899" y="1231"/>
                    <a:pt x="16792" y="1321"/>
                    <a:pt x="16706" y="1347"/>
                  </a:cubicBezTo>
                  <a:cubicBezTo>
                    <a:pt x="16669" y="1358"/>
                    <a:pt x="16630" y="1364"/>
                    <a:pt x="16592" y="1364"/>
                  </a:cubicBezTo>
                  <a:cubicBezTo>
                    <a:pt x="16481" y="1364"/>
                    <a:pt x="16375" y="1316"/>
                    <a:pt x="16320" y="1215"/>
                  </a:cubicBezTo>
                  <a:cubicBezTo>
                    <a:pt x="15961" y="543"/>
                    <a:pt x="15303" y="745"/>
                    <a:pt x="14744" y="665"/>
                  </a:cubicBezTo>
                  <a:cubicBezTo>
                    <a:pt x="14739" y="665"/>
                    <a:pt x="14733" y="664"/>
                    <a:pt x="14727" y="664"/>
                  </a:cubicBezTo>
                  <a:cubicBezTo>
                    <a:pt x="14665" y="664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5"/>
                  </a:cubicBezTo>
                  <a:cubicBezTo>
                    <a:pt x="14541" y="354"/>
                    <a:pt x="14500" y="263"/>
                    <a:pt x="14417" y="263"/>
                  </a:cubicBezTo>
                  <a:cubicBezTo>
                    <a:pt x="14304" y="263"/>
                    <a:pt x="14111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5" y="400"/>
                    <a:pt x="13867" y="396"/>
                    <a:pt x="13816" y="396"/>
                  </a:cubicBezTo>
                  <a:cubicBezTo>
                    <a:pt x="13793" y="396"/>
                    <a:pt x="13770" y="396"/>
                    <a:pt x="13746" y="396"/>
                  </a:cubicBezTo>
                  <a:cubicBezTo>
                    <a:pt x="13667" y="396"/>
                    <a:pt x="13584" y="388"/>
                    <a:pt x="13507" y="311"/>
                  </a:cubicBezTo>
                  <a:cubicBezTo>
                    <a:pt x="13252" y="59"/>
                    <a:pt x="12911" y="0"/>
                    <a:pt x="12589" y="0"/>
                  </a:cubicBezTo>
                  <a:close/>
                </a:path>
              </a:pathLst>
            </a:custGeom>
            <a:solidFill>
              <a:srgbClr val="53B6EA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תרופה קו מיתאר" id="402" name="Google Shape;402;g139976a6555_0_3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7217" y="174878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g139976a6555_0_378"/>
          <p:cNvGrpSpPr/>
          <p:nvPr/>
        </p:nvGrpSpPr>
        <p:grpSpPr>
          <a:xfrm>
            <a:off x="9713867" y="2266506"/>
            <a:ext cx="1288532" cy="1922855"/>
            <a:chOff x="5101941" y="1340672"/>
            <a:chExt cx="1288532" cy="1922855"/>
          </a:xfrm>
        </p:grpSpPr>
        <p:sp>
          <p:nvSpPr>
            <p:cNvPr id="404" name="Google Shape;404;g139976a6555_0_378"/>
            <p:cNvSpPr/>
            <p:nvPr/>
          </p:nvSpPr>
          <p:spPr>
            <a:xfrm>
              <a:off x="5101941" y="1340672"/>
              <a:ext cx="1288532" cy="1922855"/>
            </a:xfrm>
            <a:custGeom>
              <a:rect b="b" l="l" r="r" t="t"/>
              <a:pathLst>
                <a:path extrusionOk="0" h="29887" w="22990">
                  <a:moveTo>
                    <a:pt x="12589" y="0"/>
                  </a:moveTo>
                  <a:cubicBezTo>
                    <a:pt x="12421" y="0"/>
                    <a:pt x="12257" y="17"/>
                    <a:pt x="12114" y="29"/>
                  </a:cubicBezTo>
                  <a:cubicBezTo>
                    <a:pt x="11600" y="74"/>
                    <a:pt x="11062" y="183"/>
                    <a:pt x="10546" y="183"/>
                  </a:cubicBezTo>
                  <a:cubicBezTo>
                    <a:pt x="10520" y="183"/>
                    <a:pt x="10493" y="182"/>
                    <a:pt x="10467" y="182"/>
                  </a:cubicBezTo>
                  <a:cubicBezTo>
                    <a:pt x="10435" y="181"/>
                    <a:pt x="10403" y="181"/>
                    <a:pt x="10371" y="181"/>
                  </a:cubicBezTo>
                  <a:cubicBezTo>
                    <a:pt x="9202" y="181"/>
                    <a:pt x="8145" y="671"/>
                    <a:pt x="7124" y="1055"/>
                  </a:cubicBezTo>
                  <a:cubicBezTo>
                    <a:pt x="6261" y="1380"/>
                    <a:pt x="5355" y="1867"/>
                    <a:pt x="4604" y="2538"/>
                  </a:cubicBezTo>
                  <a:cubicBezTo>
                    <a:pt x="3877" y="3189"/>
                    <a:pt x="3169" y="3861"/>
                    <a:pt x="2642" y="4660"/>
                  </a:cubicBezTo>
                  <a:cubicBezTo>
                    <a:pt x="2185" y="5357"/>
                    <a:pt x="1676" y="6062"/>
                    <a:pt x="1563" y="6673"/>
                  </a:cubicBezTo>
                  <a:cubicBezTo>
                    <a:pt x="1057" y="7782"/>
                    <a:pt x="839" y="8717"/>
                    <a:pt x="579" y="9644"/>
                  </a:cubicBezTo>
                  <a:cubicBezTo>
                    <a:pt x="63" y="11484"/>
                    <a:pt x="1" y="13352"/>
                    <a:pt x="306" y="15203"/>
                  </a:cubicBezTo>
                  <a:cubicBezTo>
                    <a:pt x="552" y="16687"/>
                    <a:pt x="1243" y="18058"/>
                    <a:pt x="1801" y="19454"/>
                  </a:cubicBezTo>
                  <a:cubicBezTo>
                    <a:pt x="2441" y="21056"/>
                    <a:pt x="3452" y="22461"/>
                    <a:pt x="4506" y="23797"/>
                  </a:cubicBezTo>
                  <a:cubicBezTo>
                    <a:pt x="5405" y="24939"/>
                    <a:pt x="6355" y="26055"/>
                    <a:pt x="7371" y="27114"/>
                  </a:cubicBezTo>
                  <a:cubicBezTo>
                    <a:pt x="8305" y="28087"/>
                    <a:pt x="9343" y="28958"/>
                    <a:pt x="10464" y="29710"/>
                  </a:cubicBezTo>
                  <a:cubicBezTo>
                    <a:pt x="10637" y="29827"/>
                    <a:pt x="10800" y="29887"/>
                    <a:pt x="10978" y="29887"/>
                  </a:cubicBezTo>
                  <a:cubicBezTo>
                    <a:pt x="11103" y="29887"/>
                    <a:pt x="11235" y="29857"/>
                    <a:pt x="11382" y="29797"/>
                  </a:cubicBezTo>
                  <a:cubicBezTo>
                    <a:pt x="12213" y="29455"/>
                    <a:pt x="12575" y="28612"/>
                    <a:pt x="13275" y="28121"/>
                  </a:cubicBezTo>
                  <a:cubicBezTo>
                    <a:pt x="13867" y="27705"/>
                    <a:pt x="14253" y="26993"/>
                    <a:pt x="14851" y="26591"/>
                  </a:cubicBezTo>
                  <a:cubicBezTo>
                    <a:pt x="15519" y="26142"/>
                    <a:pt x="15799" y="25321"/>
                    <a:pt x="16551" y="24988"/>
                  </a:cubicBezTo>
                  <a:cubicBezTo>
                    <a:pt x="16628" y="24955"/>
                    <a:pt x="16683" y="24834"/>
                    <a:pt x="16714" y="24742"/>
                  </a:cubicBezTo>
                  <a:cubicBezTo>
                    <a:pt x="16897" y="24178"/>
                    <a:pt x="17424" y="23862"/>
                    <a:pt x="17814" y="23537"/>
                  </a:cubicBezTo>
                  <a:cubicBezTo>
                    <a:pt x="18356" y="23081"/>
                    <a:pt x="18622" y="22445"/>
                    <a:pt x="19084" y="21950"/>
                  </a:cubicBezTo>
                  <a:cubicBezTo>
                    <a:pt x="19400" y="21612"/>
                    <a:pt x="19663" y="21026"/>
                    <a:pt x="19971" y="20603"/>
                  </a:cubicBezTo>
                  <a:cubicBezTo>
                    <a:pt x="20701" y="19597"/>
                    <a:pt x="21172" y="18470"/>
                    <a:pt x="21721" y="17381"/>
                  </a:cubicBezTo>
                  <a:cubicBezTo>
                    <a:pt x="22076" y="16673"/>
                    <a:pt x="22093" y="15847"/>
                    <a:pt x="22376" y="15099"/>
                  </a:cubicBezTo>
                  <a:cubicBezTo>
                    <a:pt x="22705" y="14238"/>
                    <a:pt x="22561" y="13286"/>
                    <a:pt x="22840" y="12399"/>
                  </a:cubicBezTo>
                  <a:cubicBezTo>
                    <a:pt x="22989" y="11924"/>
                    <a:pt x="22776" y="11389"/>
                    <a:pt x="22700" y="10923"/>
                  </a:cubicBezTo>
                  <a:cubicBezTo>
                    <a:pt x="22519" y="9820"/>
                    <a:pt x="22518" y="8685"/>
                    <a:pt x="22071" y="7605"/>
                  </a:cubicBezTo>
                  <a:cubicBezTo>
                    <a:pt x="21607" y="6477"/>
                    <a:pt x="21252" y="5313"/>
                    <a:pt x="20424" y="4383"/>
                  </a:cubicBezTo>
                  <a:cubicBezTo>
                    <a:pt x="19826" y="3711"/>
                    <a:pt x="19381" y="2881"/>
                    <a:pt x="18481" y="2518"/>
                  </a:cubicBezTo>
                  <a:cubicBezTo>
                    <a:pt x="18354" y="2467"/>
                    <a:pt x="18261" y="2336"/>
                    <a:pt x="18244" y="2175"/>
                  </a:cubicBezTo>
                  <a:cubicBezTo>
                    <a:pt x="18232" y="2064"/>
                    <a:pt x="18195" y="1945"/>
                    <a:pt x="18083" y="1945"/>
                  </a:cubicBezTo>
                  <a:cubicBezTo>
                    <a:pt x="18064" y="1945"/>
                    <a:pt x="18043" y="1949"/>
                    <a:pt x="18019" y="1956"/>
                  </a:cubicBezTo>
                  <a:cubicBezTo>
                    <a:pt x="17989" y="1966"/>
                    <a:pt x="17961" y="1970"/>
                    <a:pt x="17934" y="1970"/>
                  </a:cubicBezTo>
                  <a:cubicBezTo>
                    <a:pt x="17651" y="1970"/>
                    <a:pt x="17551" y="1476"/>
                    <a:pt x="17275" y="1476"/>
                  </a:cubicBezTo>
                  <a:cubicBezTo>
                    <a:pt x="17202" y="1476"/>
                    <a:pt x="17118" y="1510"/>
                    <a:pt x="17014" y="1597"/>
                  </a:cubicBezTo>
                  <a:cubicBezTo>
                    <a:pt x="17002" y="1561"/>
                    <a:pt x="16972" y="1519"/>
                    <a:pt x="16980" y="1487"/>
                  </a:cubicBezTo>
                  <a:cubicBezTo>
                    <a:pt x="17027" y="1289"/>
                    <a:pt x="17009" y="1231"/>
                    <a:pt x="16960" y="1231"/>
                  </a:cubicBezTo>
                  <a:cubicBezTo>
                    <a:pt x="16899" y="1231"/>
                    <a:pt x="16792" y="1321"/>
                    <a:pt x="16706" y="1347"/>
                  </a:cubicBezTo>
                  <a:cubicBezTo>
                    <a:pt x="16669" y="1358"/>
                    <a:pt x="16630" y="1364"/>
                    <a:pt x="16592" y="1364"/>
                  </a:cubicBezTo>
                  <a:cubicBezTo>
                    <a:pt x="16481" y="1364"/>
                    <a:pt x="16375" y="1316"/>
                    <a:pt x="16320" y="1215"/>
                  </a:cubicBezTo>
                  <a:cubicBezTo>
                    <a:pt x="15961" y="543"/>
                    <a:pt x="15303" y="745"/>
                    <a:pt x="14744" y="665"/>
                  </a:cubicBezTo>
                  <a:cubicBezTo>
                    <a:pt x="14739" y="665"/>
                    <a:pt x="14733" y="664"/>
                    <a:pt x="14727" y="664"/>
                  </a:cubicBezTo>
                  <a:cubicBezTo>
                    <a:pt x="14665" y="664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5"/>
                  </a:cubicBezTo>
                  <a:cubicBezTo>
                    <a:pt x="14541" y="354"/>
                    <a:pt x="14500" y="263"/>
                    <a:pt x="14417" y="263"/>
                  </a:cubicBezTo>
                  <a:cubicBezTo>
                    <a:pt x="14304" y="263"/>
                    <a:pt x="14111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5" y="400"/>
                    <a:pt x="13867" y="396"/>
                    <a:pt x="13816" y="396"/>
                  </a:cubicBezTo>
                  <a:cubicBezTo>
                    <a:pt x="13793" y="396"/>
                    <a:pt x="13770" y="396"/>
                    <a:pt x="13746" y="396"/>
                  </a:cubicBezTo>
                  <a:cubicBezTo>
                    <a:pt x="13667" y="396"/>
                    <a:pt x="13584" y="388"/>
                    <a:pt x="13507" y="311"/>
                  </a:cubicBezTo>
                  <a:cubicBezTo>
                    <a:pt x="13252" y="59"/>
                    <a:pt x="12911" y="0"/>
                    <a:pt x="12589" y="0"/>
                  </a:cubicBezTo>
                  <a:close/>
                </a:path>
              </a:pathLst>
            </a:custGeom>
            <a:solidFill>
              <a:srgbClr val="CC99FF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נחיתה קו מיתאר" id="405" name="Google Shape;405;g139976a6555_0_3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77217" y="174878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9976a6555_0_788"/>
          <p:cNvSpPr txBox="1"/>
          <p:nvPr>
            <p:ph idx="1" type="body"/>
          </p:nvPr>
        </p:nvSpPr>
        <p:spPr>
          <a:xfrm>
            <a:off x="2757518" y="1027125"/>
            <a:ext cx="78234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b="1" lang="en-US" sz="4000">
                <a:solidFill>
                  <a:schemeClr val="dk2"/>
                </a:solidFill>
              </a:rPr>
              <a:t>Science in Everyday Life</a:t>
            </a:r>
            <a:endParaRPr b="1" sz="3600">
              <a:solidFill>
                <a:srgbClr val="004494"/>
              </a:solidFill>
            </a:endParaRPr>
          </a:p>
        </p:txBody>
      </p:sp>
      <p:sp>
        <p:nvSpPr>
          <p:cNvPr id="411" name="Google Shape;411;g139976a6555_0_788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תוצאת תמונה עבור מטוס" id="412" name="Google Shape;412;g139976a6555_0_7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8708" y="4329228"/>
            <a:ext cx="3113181" cy="20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39976a6555_0_7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8756" y="1351799"/>
            <a:ext cx="2858076" cy="2858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וצאת תמונה עבור ‪vaccines‬‏" id="414" name="Google Shape;414;g139976a6555_0_7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2237" y="2058514"/>
            <a:ext cx="2858075" cy="19119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וצאת תמונה עבור סמארטפון" id="415" name="Google Shape;415;g139976a6555_0_788"/>
          <p:cNvPicPr preferRelativeResize="0"/>
          <p:nvPr/>
        </p:nvPicPr>
        <p:blipFill rotWithShape="1">
          <a:blip r:embed="rId6">
            <a:alphaModFix/>
          </a:blip>
          <a:srcRect b="0" l="0" r="32641" t="13941"/>
          <a:stretch/>
        </p:blipFill>
        <p:spPr>
          <a:xfrm rot="1898646">
            <a:off x="2038857" y="4603021"/>
            <a:ext cx="1370374" cy="118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39976a6555_0_788"/>
          <p:cNvPicPr preferRelativeResize="0"/>
          <p:nvPr/>
        </p:nvPicPr>
        <p:blipFill rotWithShape="1">
          <a:blip r:embed="rId7">
            <a:alphaModFix/>
          </a:blip>
          <a:srcRect b="11146" l="8020" r="0" t="12242"/>
          <a:stretch/>
        </p:blipFill>
        <p:spPr>
          <a:xfrm>
            <a:off x="427984" y="3269246"/>
            <a:ext cx="2449157" cy="1382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חיזוי התפרצויות קורונה בעזרת גוגל | אוניברסיטת בר-אילן" id="417" name="Google Shape;417;g139976a6555_0_7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18012" y="2187053"/>
            <a:ext cx="2016579" cy="1278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air-Shampoo im Test: Allergieauslösende Inhaltsstoffe entdeckt - ÖKO-TEST" id="418" name="Google Shape;418;g139976a6555_0_7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7346" y="4174741"/>
            <a:ext cx="3718938" cy="209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39976a6555_0_7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1973" y="2196393"/>
            <a:ext cx="1788049" cy="991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9976a6555_0_823"/>
          <p:cNvSpPr txBox="1"/>
          <p:nvPr>
            <p:ph idx="1" type="body"/>
          </p:nvPr>
        </p:nvSpPr>
        <p:spPr>
          <a:xfrm>
            <a:off x="2757518" y="1027125"/>
            <a:ext cx="78234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94"/>
              </a:buClr>
              <a:buSzPts val="3600"/>
              <a:buNone/>
            </a:pPr>
            <a:r>
              <a:rPr b="1" lang="en-US" sz="3600">
                <a:solidFill>
                  <a:srgbClr val="004494"/>
                </a:solidFill>
              </a:rPr>
              <a:t>Who is communicating and how?</a:t>
            </a:r>
            <a:endParaRPr b="1" sz="4000">
              <a:solidFill>
                <a:schemeClr val="dk2"/>
              </a:solidFill>
            </a:endParaRPr>
          </a:p>
        </p:txBody>
      </p:sp>
      <p:sp>
        <p:nvSpPr>
          <p:cNvPr id="425" name="Google Shape;425;g139976a6555_0_823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6" name="Google Shape;426;g139976a6555_0_823"/>
          <p:cNvSpPr txBox="1"/>
          <p:nvPr>
            <p:ph idx="1" type="body"/>
          </p:nvPr>
        </p:nvSpPr>
        <p:spPr>
          <a:xfrm>
            <a:off x="6720596" y="6130459"/>
            <a:ext cx="4944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100"/>
              <a:t>&lt;a href="https://stories.freepik.com/app"&gt;Illustration by Freepik Stories&lt;/a&gt;</a:t>
            </a:r>
            <a:endParaRPr sz="1100"/>
          </a:p>
        </p:txBody>
      </p:sp>
      <p:pic>
        <p:nvPicPr>
          <p:cNvPr id="427" name="Google Shape;427;g139976a6555_0_8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691" y="1750732"/>
            <a:ext cx="7143750" cy="476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39976a6555_0_8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3303" y="194783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39976a6555_0_8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17" y="2156854"/>
            <a:ext cx="4121425" cy="41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9976a6555_0_823"/>
          <p:cNvSpPr/>
          <p:nvPr/>
        </p:nvSpPr>
        <p:spPr>
          <a:xfrm>
            <a:off x="5731565" y="2726634"/>
            <a:ext cx="729000" cy="432000"/>
          </a:xfrm>
          <a:prstGeom prst="wedgeEllipseCallout">
            <a:avLst>
              <a:gd fmla="val -26287" name="adj1"/>
              <a:gd fmla="val 77837" name="adj2"/>
            </a:avLst>
          </a:prstGeom>
          <a:solidFill>
            <a:srgbClr val="A5D48D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139976a6555_0_823"/>
          <p:cNvSpPr/>
          <p:nvPr/>
        </p:nvSpPr>
        <p:spPr>
          <a:xfrm>
            <a:off x="7487478" y="3442468"/>
            <a:ext cx="729000" cy="432000"/>
          </a:xfrm>
          <a:prstGeom prst="wedgeEllipseCallout">
            <a:avLst>
              <a:gd fmla="val -26287" name="adj1"/>
              <a:gd fmla="val 77837" name="adj2"/>
            </a:avLst>
          </a:prstGeom>
          <a:solidFill>
            <a:schemeClr val="accent1"/>
          </a:solidFill>
          <a:ln cap="flat" cmpd="sng" w="25400">
            <a:solidFill>
              <a:srgbClr val="538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139976a6555_0_823"/>
          <p:cNvSpPr/>
          <p:nvPr/>
        </p:nvSpPr>
        <p:spPr>
          <a:xfrm>
            <a:off x="7866425" y="2911871"/>
            <a:ext cx="729000" cy="432000"/>
          </a:xfrm>
          <a:prstGeom prst="wedgeEllipseCallout">
            <a:avLst>
              <a:gd fmla="val 48259" name="adj1"/>
              <a:gd fmla="val 62500" name="adj2"/>
            </a:avLst>
          </a:prstGeom>
          <a:solidFill>
            <a:srgbClr val="A5D48D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139976a6555_0_823"/>
          <p:cNvSpPr/>
          <p:nvPr/>
        </p:nvSpPr>
        <p:spPr>
          <a:xfrm>
            <a:off x="1139687" y="2665863"/>
            <a:ext cx="852600" cy="432000"/>
          </a:xfrm>
          <a:prstGeom prst="wedgeEllipseCallout">
            <a:avLst>
              <a:gd fmla="val -51741" name="adj1"/>
              <a:gd fmla="val 62500" name="adj2"/>
            </a:avLst>
          </a:prstGeom>
          <a:solidFill>
            <a:schemeClr val="accent1"/>
          </a:solidFill>
          <a:ln cap="flat" cmpd="sng" w="25400">
            <a:solidFill>
              <a:srgbClr val="538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139976a6555_0_823"/>
          <p:cNvSpPr txBox="1"/>
          <p:nvPr/>
        </p:nvSpPr>
        <p:spPr>
          <a:xfrm>
            <a:off x="698987" y="2319615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139976a6555_0_823"/>
          <p:cNvSpPr txBox="1"/>
          <p:nvPr/>
        </p:nvSpPr>
        <p:spPr>
          <a:xfrm>
            <a:off x="4335366" y="2559975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139976a6555_0_823"/>
          <p:cNvSpPr txBox="1"/>
          <p:nvPr/>
        </p:nvSpPr>
        <p:spPr>
          <a:xfrm>
            <a:off x="6463944" y="2731763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39976a6555_0_823"/>
          <p:cNvSpPr txBox="1"/>
          <p:nvPr/>
        </p:nvSpPr>
        <p:spPr>
          <a:xfrm>
            <a:off x="5499275" y="2911871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39976a6555_0_823"/>
          <p:cNvSpPr txBox="1"/>
          <p:nvPr/>
        </p:nvSpPr>
        <p:spPr>
          <a:xfrm>
            <a:off x="3260449" y="2583136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39976a6555_0_823"/>
          <p:cNvSpPr txBox="1"/>
          <p:nvPr/>
        </p:nvSpPr>
        <p:spPr>
          <a:xfrm>
            <a:off x="9822190" y="3042358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39976a6555_0_823"/>
          <p:cNvSpPr txBox="1"/>
          <p:nvPr/>
        </p:nvSpPr>
        <p:spPr>
          <a:xfrm>
            <a:off x="8676488" y="2710235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39976a6555_0_823"/>
          <p:cNvSpPr txBox="1"/>
          <p:nvPr/>
        </p:nvSpPr>
        <p:spPr>
          <a:xfrm>
            <a:off x="7207788" y="3525213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39976a6555_0_823"/>
          <p:cNvSpPr txBox="1"/>
          <p:nvPr/>
        </p:nvSpPr>
        <p:spPr>
          <a:xfrm>
            <a:off x="10180437" y="3483347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39976a6555_0_823"/>
          <p:cNvSpPr txBox="1"/>
          <p:nvPr/>
        </p:nvSpPr>
        <p:spPr>
          <a:xfrm>
            <a:off x="11072883" y="2842303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9976a6555_0_854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94"/>
              </a:buClr>
              <a:buSzPts val="3600"/>
              <a:buNone/>
            </a:pPr>
            <a:r>
              <a:rPr b="1" lang="en-US" sz="3600">
                <a:solidFill>
                  <a:srgbClr val="004494"/>
                </a:solidFill>
              </a:rPr>
              <a:t>In which of the pictures is there communication and what kind?</a:t>
            </a:r>
            <a:endParaRPr b="1" sz="3600">
              <a:solidFill>
                <a:srgbClr val="004494"/>
              </a:solidFill>
            </a:endParaRPr>
          </a:p>
        </p:txBody>
      </p:sp>
      <p:sp>
        <p:nvSpPr>
          <p:cNvPr id="449" name="Google Shape;449;g139976a6555_0_854"/>
          <p:cNvSpPr txBox="1"/>
          <p:nvPr>
            <p:ph idx="1" type="body"/>
          </p:nvPr>
        </p:nvSpPr>
        <p:spPr>
          <a:xfrm>
            <a:off x="3103487" y="6469676"/>
            <a:ext cx="4944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700"/>
              <a:t>Pictures from: Ynet, Davidson institution and AAURICA , WIKIPEDIA, </a:t>
            </a:r>
            <a:endParaRPr sz="700"/>
          </a:p>
        </p:txBody>
      </p:sp>
      <p:pic>
        <p:nvPicPr>
          <p:cNvPr id="450" name="Google Shape;450;g139976a6555_0_8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0116" y="1670976"/>
            <a:ext cx="2550941" cy="143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39976a6555_0_8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461" y="3371486"/>
            <a:ext cx="1859842" cy="256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39976a6555_0_8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7365" y="2286610"/>
            <a:ext cx="2585941" cy="1810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g Cowers In Fear But A Kind Veterinarian Gains His Trust - The Animal  Rescue Site News" id="453" name="Google Shape;453;g139976a6555_0_854"/>
          <p:cNvPicPr preferRelativeResize="0"/>
          <p:nvPr/>
        </p:nvPicPr>
        <p:blipFill rotWithShape="1">
          <a:blip r:embed="rId6">
            <a:alphaModFix/>
          </a:blip>
          <a:srcRect b="0" l="37507" r="0" t="0"/>
          <a:stretch/>
        </p:blipFill>
        <p:spPr>
          <a:xfrm>
            <a:off x="2626400" y="2306391"/>
            <a:ext cx="2169568" cy="1808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rt Emojis: Here is what each color of heart emoji represents in terms of  a relationship - eAstroHelp" id="454" name="Google Shape;454;g139976a6555_0_8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66462" y="3329073"/>
            <a:ext cx="2582824" cy="143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39976a6555_0_8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8351" y="4455652"/>
            <a:ext cx="2585940" cy="14545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y Student's Talking During Class is Actually a Good Thing | Jensen  Learning | Brain-Based Teaching | Teacher Professional Development" id="456" name="Google Shape;456;g139976a6555_0_8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35006" y="4852541"/>
            <a:ext cx="2517911" cy="14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ke button Images, Stock Photos &amp; Vectors | Shutterstock" id="457" name="Google Shape;457;g139976a6555_0_8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95321" y="5498545"/>
            <a:ext cx="1942418" cy="118234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139976a6555_0_854"/>
          <p:cNvSpPr txBox="1"/>
          <p:nvPr/>
        </p:nvSpPr>
        <p:spPr>
          <a:xfrm>
            <a:off x="2146787" y="2319615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139976a6555_0_854"/>
          <p:cNvSpPr txBox="1"/>
          <p:nvPr/>
        </p:nvSpPr>
        <p:spPr>
          <a:xfrm>
            <a:off x="9098194" y="1566829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139976a6555_0_854"/>
          <p:cNvSpPr txBox="1"/>
          <p:nvPr/>
        </p:nvSpPr>
        <p:spPr>
          <a:xfrm>
            <a:off x="284039" y="3538308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39976a6555_0_854"/>
          <p:cNvSpPr txBox="1"/>
          <p:nvPr/>
        </p:nvSpPr>
        <p:spPr>
          <a:xfrm>
            <a:off x="5659884" y="2259410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139976a6555_0_854"/>
          <p:cNvSpPr txBox="1"/>
          <p:nvPr/>
        </p:nvSpPr>
        <p:spPr>
          <a:xfrm>
            <a:off x="2840864" y="4331771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139976a6555_0_854"/>
          <p:cNvSpPr txBox="1"/>
          <p:nvPr/>
        </p:nvSpPr>
        <p:spPr>
          <a:xfrm>
            <a:off x="8994540" y="3256111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139976a6555_0_854"/>
          <p:cNvSpPr txBox="1"/>
          <p:nvPr/>
        </p:nvSpPr>
        <p:spPr>
          <a:xfrm>
            <a:off x="6412033" y="4452431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139976a6555_0_854"/>
          <p:cNvSpPr txBox="1"/>
          <p:nvPr/>
        </p:nvSpPr>
        <p:spPr>
          <a:xfrm>
            <a:off x="10124474" y="5170986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9976a6555_0_894"/>
          <p:cNvSpPr txBox="1"/>
          <p:nvPr>
            <p:ph idx="1" type="body"/>
          </p:nvPr>
        </p:nvSpPr>
        <p:spPr>
          <a:xfrm>
            <a:off x="347663" y="541338"/>
            <a:ext cx="3100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3600">
                <a:solidFill>
                  <a:schemeClr val="lt1"/>
                </a:solidFill>
              </a:rPr>
              <a:t>On the Agenda</a:t>
            </a:r>
            <a:endParaRPr sz="3600"/>
          </a:p>
        </p:txBody>
      </p:sp>
      <p:sp>
        <p:nvSpPr>
          <p:cNvPr id="471" name="Google Shape;471;g139976a6555_0_894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g139976a6555_0_89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5573" y="1468361"/>
            <a:ext cx="3456300" cy="2073900"/>
          </a:xfrm>
          <a:prstGeom prst="round2DiagRect">
            <a:avLst>
              <a:gd fmla="val 1225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73" name="Google Shape;473;g139976a6555_0_894"/>
          <p:cNvSpPr txBox="1"/>
          <p:nvPr>
            <p:ph idx="2" type="body"/>
          </p:nvPr>
        </p:nvSpPr>
        <p:spPr>
          <a:xfrm>
            <a:off x="3700475" y="2029025"/>
            <a:ext cx="4566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3987" lvl="0" marL="17938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2400"/>
              <a:buFont typeface="Titillium Web"/>
              <a:buChar char="•"/>
            </a:pPr>
            <a:r>
              <a:rPr lang="en-US" sz="2400">
                <a:latin typeface="Titillium Web"/>
                <a:ea typeface="Titillium Web"/>
                <a:cs typeface="Titillium Web"/>
                <a:sym typeface="Titillium Web"/>
              </a:rPr>
              <a:t>What is communication?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153987" lvl="0" marL="179387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00ABA5"/>
              </a:buClr>
              <a:buSzPts val="2400"/>
              <a:buFont typeface="Titillium Web"/>
              <a:buChar char="•"/>
            </a:pPr>
            <a:r>
              <a:rPr lang="en-US" sz="2400">
                <a:latin typeface="Titillium Web"/>
                <a:ea typeface="Titillium Web"/>
                <a:cs typeface="Titillium Web"/>
                <a:sym typeface="Titillium Web"/>
              </a:rPr>
              <a:t>What is science communication?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153987" lvl="0" marL="179387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00ABA5"/>
              </a:buClr>
              <a:buSzPts val="2400"/>
              <a:buFont typeface="Titillium Web"/>
              <a:buChar char="•"/>
            </a:pPr>
            <a:r>
              <a:rPr lang="en-US" sz="2400">
                <a:latin typeface="Titillium Web"/>
                <a:ea typeface="Titillium Web"/>
                <a:cs typeface="Titillium Web"/>
                <a:sym typeface="Titillium Web"/>
              </a:rPr>
              <a:t>Tools for effective science communication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4" name="Google Shape;474;g139976a6555_0_894"/>
          <p:cNvSpPr/>
          <p:nvPr/>
        </p:nvSpPr>
        <p:spPr>
          <a:xfrm>
            <a:off x="3700477" y="1934750"/>
            <a:ext cx="3641100" cy="637200"/>
          </a:xfrm>
          <a:prstGeom prst="rect">
            <a:avLst/>
          </a:prstGeom>
          <a:noFill/>
          <a:ln cap="flat" cmpd="sng" w="38100">
            <a:solidFill>
              <a:srgbClr val="6BB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9976a6555_0_902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94"/>
              </a:buClr>
              <a:buSzPts val="3600"/>
              <a:buNone/>
            </a:pPr>
            <a:r>
              <a:rPr b="1" lang="en-US" sz="3600">
                <a:solidFill>
                  <a:srgbClr val="004494"/>
                </a:solidFill>
              </a:rPr>
              <a:t>Communication</a:t>
            </a:r>
            <a:endParaRPr b="1" sz="3600">
              <a:solidFill>
                <a:srgbClr val="004494"/>
              </a:solidFill>
            </a:endParaRPr>
          </a:p>
        </p:txBody>
      </p:sp>
      <p:sp>
        <p:nvSpPr>
          <p:cNvPr id="480" name="Google Shape;480;g139976a6555_0_902"/>
          <p:cNvSpPr txBox="1"/>
          <p:nvPr>
            <p:ph idx="1" type="body"/>
          </p:nvPr>
        </p:nvSpPr>
        <p:spPr>
          <a:xfrm>
            <a:off x="2593968" y="2079476"/>
            <a:ext cx="71280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‘A process by which information is exchanged between individuals through a common system of symbols, signs or behaviors’ </a:t>
            </a:r>
            <a:endParaRPr/>
          </a:p>
        </p:txBody>
      </p:sp>
      <p:sp>
        <p:nvSpPr>
          <p:cNvPr id="481" name="Google Shape;481;g139976a6555_0_902"/>
          <p:cNvSpPr txBox="1"/>
          <p:nvPr/>
        </p:nvSpPr>
        <p:spPr>
          <a:xfrm>
            <a:off x="3701879" y="5358925"/>
            <a:ext cx="609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https://www.merriam-webster.com/dictionary/communication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39976a6555_0_902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9976a6555_0_925"/>
          <p:cNvSpPr txBox="1"/>
          <p:nvPr>
            <p:ph idx="1" type="body"/>
          </p:nvPr>
        </p:nvSpPr>
        <p:spPr>
          <a:xfrm>
            <a:off x="2757525" y="1027125"/>
            <a:ext cx="929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94"/>
              </a:buClr>
              <a:buSzPts val="3600"/>
              <a:buNone/>
            </a:pPr>
            <a:r>
              <a:rPr b="1" lang="en-US" sz="3600">
                <a:solidFill>
                  <a:srgbClr val="004494"/>
                </a:solidFill>
              </a:rPr>
              <a:t>Science </a:t>
            </a:r>
            <a:r>
              <a:rPr b="1" lang="en-US" sz="3600">
                <a:solidFill>
                  <a:srgbClr val="004494"/>
                </a:solidFill>
              </a:rPr>
              <a:t>Communication</a:t>
            </a:r>
            <a:endParaRPr b="1" sz="3600">
              <a:solidFill>
                <a:srgbClr val="004494"/>
              </a:solidFill>
            </a:endParaRPr>
          </a:p>
        </p:txBody>
      </p:sp>
      <p:sp>
        <p:nvSpPr>
          <p:cNvPr id="488" name="Google Shape;488;g139976a6555_0_925"/>
          <p:cNvSpPr txBox="1"/>
          <p:nvPr>
            <p:ph idx="1" type="body"/>
          </p:nvPr>
        </p:nvSpPr>
        <p:spPr>
          <a:xfrm>
            <a:off x="2757518" y="1810351"/>
            <a:ext cx="71280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‘T</a:t>
            </a:r>
            <a:r>
              <a:rPr i="0" lang="en-US" sz="2800" u="none" cap="none" strike="noStrike">
                <a:solidFill>
                  <a:schemeClr val="dk1"/>
                </a:solidFill>
              </a:rPr>
              <a:t>he accurate and undistorted conveyance of ideas, insights, facts, and analytical frameworks derived from science to anyone who has a need to understand them.’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9" name="Google Shape;489;g139976a6555_0_925"/>
          <p:cNvSpPr txBox="1"/>
          <p:nvPr/>
        </p:nvSpPr>
        <p:spPr>
          <a:xfrm>
            <a:off x="3362249" y="5066867"/>
            <a:ext cx="609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Guidotti, T. L. (2016). Communication in Science. Journal of the Washington Academy of Sciences, 102(3), 23–36. https://www.jstor.org/stable/90013563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139976a6555_0_925"/>
          <p:cNvSpPr txBox="1"/>
          <p:nvPr>
            <p:ph idx="12" type="sldNum"/>
          </p:nvPr>
        </p:nvSpPr>
        <p:spPr>
          <a:xfrm>
            <a:off x="9313984" y="6356350"/>
            <a:ext cx="2743200" cy="365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04_witte achtergrond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04_witte achtergrond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07_witte achtergrond, blauwe tekst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2021-10-11T08:59:06Z</dcterms:created>
  <dc:creator>Keren Dalyot</dc:creator>
</cp:coreProperties>
</file>